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331" r:id="rId2"/>
    <p:sldId id="352" r:id="rId3"/>
    <p:sldId id="345" r:id="rId4"/>
    <p:sldId id="346" r:id="rId5"/>
    <p:sldId id="347" r:id="rId6"/>
    <p:sldId id="348" r:id="rId7"/>
    <p:sldId id="349" r:id="rId8"/>
    <p:sldId id="350" r:id="rId9"/>
    <p:sldId id="351" r:id="rId10"/>
    <p:sldId id="356" r:id="rId11"/>
    <p:sldId id="332" r:id="rId12"/>
    <p:sldId id="333" r:id="rId13"/>
    <p:sldId id="335" r:id="rId14"/>
    <p:sldId id="336" r:id="rId15"/>
    <p:sldId id="357" r:id="rId16"/>
    <p:sldId id="337" r:id="rId17"/>
    <p:sldId id="338" r:id="rId18"/>
    <p:sldId id="339" r:id="rId19"/>
    <p:sldId id="340" r:id="rId20"/>
    <p:sldId id="341" r:id="rId21"/>
    <p:sldId id="344" r:id="rId22"/>
    <p:sldId id="354" r:id="rId23"/>
    <p:sldId id="355" r:id="rId24"/>
    <p:sldId id="296" r:id="rId25"/>
    <p:sldId id="315" r:id="rId26"/>
    <p:sldId id="298" r:id="rId27"/>
    <p:sldId id="316" r:id="rId28"/>
    <p:sldId id="300" r:id="rId29"/>
    <p:sldId id="318" r:id="rId30"/>
    <p:sldId id="301" r:id="rId31"/>
    <p:sldId id="302" r:id="rId32"/>
    <p:sldId id="319" r:id="rId33"/>
    <p:sldId id="303" r:id="rId34"/>
    <p:sldId id="304" r:id="rId35"/>
    <p:sldId id="320" r:id="rId36"/>
    <p:sldId id="305" r:id="rId37"/>
    <p:sldId id="299" r:id="rId38"/>
    <p:sldId id="311" r:id="rId39"/>
    <p:sldId id="308" r:id="rId40"/>
    <p:sldId id="321" r:id="rId41"/>
    <p:sldId id="309" r:id="rId42"/>
    <p:sldId id="317" r:id="rId43"/>
    <p:sldId id="310" r:id="rId44"/>
    <p:sldId id="312" r:id="rId45"/>
    <p:sldId id="322" r:id="rId46"/>
    <p:sldId id="324" r:id="rId47"/>
    <p:sldId id="307" r:id="rId48"/>
    <p:sldId id="323" r:id="rId49"/>
    <p:sldId id="326" r:id="rId50"/>
    <p:sldId id="327" r:id="rId51"/>
    <p:sldId id="329" r:id="rId52"/>
    <p:sldId id="292" r:id="rId53"/>
    <p:sldId id="328" r:id="rId54"/>
    <p:sldId id="330" r:id="rId55"/>
    <p:sldId id="314" r:id="rId5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875"/>
    <p:restoredTop sz="97155"/>
  </p:normalViewPr>
  <p:slideViewPr>
    <p:cSldViewPr snapToGrid="0" snapToObjects="1">
      <p:cViewPr varScale="1">
        <p:scale>
          <a:sx n="165" d="100"/>
          <a:sy n="165" d="100"/>
        </p:scale>
        <p:origin x="22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en-US"/>
            <a:t>Source of all good qualities is ……</a:t>
          </a:r>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en-US"/>
            <a:t>Where there is …… all good qualities reside</a:t>
          </a:r>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en-US"/>
            <a:t>Real doer is …..</a:t>
          </a:r>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en-US"/>
            <a:t>Everything happens according to ….. plans.</a:t>
          </a:r>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en-US" dirty="0"/>
            <a:t>If we develop habit of seeing Krishna in all circumstances, then we will not have ….. towards anybody.</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Blame ….. not others</a:t>
          </a:r>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hi-IN" dirty="0"/>
            <a:t>सभी अच्छे गुणों का स्रोत </a:t>
          </a:r>
          <a:r>
            <a:rPr lang="en-US" dirty="0"/>
            <a:t>…..   </a:t>
          </a:r>
          <a:r>
            <a:rPr lang="hi-IN" dirty="0"/>
            <a:t>है</a:t>
          </a:r>
          <a:endParaRPr lang="en-US" dirty="0"/>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hi-IN" dirty="0"/>
            <a:t>जहां </a:t>
          </a:r>
          <a:r>
            <a:rPr lang="en-US" dirty="0"/>
            <a:t>…..</a:t>
          </a:r>
          <a:r>
            <a:rPr lang="hi-IN" dirty="0"/>
            <a:t> हैं वहां सभी अच्छे गुण निवास करते हैं</a:t>
          </a:r>
          <a:endParaRPr lang="en-US" dirty="0"/>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hi-IN" dirty="0"/>
            <a:t>असली कर्ता </a:t>
          </a:r>
          <a:r>
            <a:rPr lang="en-US" dirty="0"/>
            <a:t>…..</a:t>
          </a:r>
          <a:r>
            <a:rPr lang="hi-IN" dirty="0"/>
            <a:t> है</a:t>
          </a:r>
          <a:endParaRPr lang="en-US" dirty="0"/>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hi-IN" dirty="0"/>
            <a:t>सब कुछ </a:t>
          </a:r>
          <a:r>
            <a:rPr lang="en-US" dirty="0"/>
            <a:t>…..</a:t>
          </a:r>
          <a:r>
            <a:rPr lang="hi-IN" dirty="0"/>
            <a:t> की योजना के अनुसार होता है</a:t>
          </a:r>
          <a:endParaRPr lang="en-US" dirty="0"/>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hi-IN" dirty="0"/>
            <a:t>यदि हम सभी परिस्थितियों में </a:t>
          </a:r>
          <a:r>
            <a:rPr lang="en-US" dirty="0"/>
            <a:t>…..</a:t>
          </a:r>
          <a:r>
            <a:rPr lang="hi-IN" dirty="0"/>
            <a:t> को देखने की आदत विकसित करेंगे तो हम किसी के प्रति ईर्ष्या नहीं करेंगे</a:t>
          </a:r>
          <a:r>
            <a:rPr lang="en-US" dirty="0"/>
            <a:t>.</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a:t>
          </a:r>
          <a:r>
            <a:rPr lang="hi-IN" dirty="0"/>
            <a:t> को दोष दें दूसरों को नहीं</a:t>
          </a:r>
          <a:endParaRPr lang="en-US" dirty="0"/>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14185"/>
          <a:ext cx="6900512" cy="834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Source of all good qualities is ……</a:t>
          </a:r>
        </a:p>
      </dsp:txBody>
      <dsp:txXfrm>
        <a:off x="40724" y="154909"/>
        <a:ext cx="6819064" cy="752780"/>
      </dsp:txXfrm>
    </dsp:sp>
    <dsp:sp modelId="{2919C8DD-5BDD-F049-8431-A2B70D63AB3F}">
      <dsp:nvSpPr>
        <dsp:cNvPr id="0" name=""/>
        <dsp:cNvSpPr/>
      </dsp:nvSpPr>
      <dsp:spPr>
        <a:xfrm>
          <a:off x="0" y="1008893"/>
          <a:ext cx="6900512" cy="8342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Where there is …… all good qualities reside</a:t>
          </a:r>
        </a:p>
      </dsp:txBody>
      <dsp:txXfrm>
        <a:off x="40724" y="1049617"/>
        <a:ext cx="6819064" cy="752780"/>
      </dsp:txXfrm>
    </dsp:sp>
    <dsp:sp modelId="{D0CB3BD7-B0D1-A74A-996E-073AD7978A26}">
      <dsp:nvSpPr>
        <dsp:cNvPr id="0" name=""/>
        <dsp:cNvSpPr/>
      </dsp:nvSpPr>
      <dsp:spPr>
        <a:xfrm>
          <a:off x="0" y="1903602"/>
          <a:ext cx="6900512" cy="8342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Real doer is …..</a:t>
          </a:r>
        </a:p>
      </dsp:txBody>
      <dsp:txXfrm>
        <a:off x="40724" y="1944326"/>
        <a:ext cx="6819064" cy="752780"/>
      </dsp:txXfrm>
    </dsp:sp>
    <dsp:sp modelId="{769EFCC6-C210-E347-A036-5AEF2B033BDD}">
      <dsp:nvSpPr>
        <dsp:cNvPr id="0" name=""/>
        <dsp:cNvSpPr/>
      </dsp:nvSpPr>
      <dsp:spPr>
        <a:xfrm>
          <a:off x="0" y="2798310"/>
          <a:ext cx="6900512" cy="8342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Everything happens according to ….. plans.</a:t>
          </a:r>
        </a:p>
      </dsp:txBody>
      <dsp:txXfrm>
        <a:off x="40724" y="2839034"/>
        <a:ext cx="6819064" cy="752780"/>
      </dsp:txXfrm>
    </dsp:sp>
    <dsp:sp modelId="{205F1E6C-442E-6E42-8829-0D432C70E9BF}">
      <dsp:nvSpPr>
        <dsp:cNvPr id="0" name=""/>
        <dsp:cNvSpPr/>
      </dsp:nvSpPr>
      <dsp:spPr>
        <a:xfrm>
          <a:off x="0" y="3693018"/>
          <a:ext cx="6900512" cy="8342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we develop habit of seeing Krishna in all circumstances, then we will not have ….. towards anybody.</a:t>
          </a:r>
        </a:p>
      </dsp:txBody>
      <dsp:txXfrm>
        <a:off x="40724" y="3733742"/>
        <a:ext cx="6819064" cy="752780"/>
      </dsp:txXfrm>
    </dsp:sp>
    <dsp:sp modelId="{3827214E-CD6B-B34C-94F1-F7EA7388C6DF}">
      <dsp:nvSpPr>
        <dsp:cNvPr id="0" name=""/>
        <dsp:cNvSpPr/>
      </dsp:nvSpPr>
      <dsp:spPr>
        <a:xfrm>
          <a:off x="0" y="4587727"/>
          <a:ext cx="6900512" cy="8342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Blame ….. not others</a:t>
          </a:r>
        </a:p>
      </dsp:txBody>
      <dsp:txXfrm>
        <a:off x="40724" y="4628451"/>
        <a:ext cx="6819064" cy="75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43220"/>
          <a:ext cx="6900512" cy="8365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सभी अच्छे गुणों का स्रोत </a:t>
          </a:r>
          <a:r>
            <a:rPr lang="en-US" sz="1600" kern="1200" dirty="0"/>
            <a:t>…..   </a:t>
          </a:r>
          <a:r>
            <a:rPr lang="hi-IN" sz="1600" kern="1200" dirty="0"/>
            <a:t>है</a:t>
          </a:r>
          <a:endParaRPr lang="en-US" sz="1600" kern="1200" dirty="0"/>
        </a:p>
      </dsp:txBody>
      <dsp:txXfrm>
        <a:off x="40837" y="184057"/>
        <a:ext cx="6818838" cy="754875"/>
      </dsp:txXfrm>
    </dsp:sp>
    <dsp:sp modelId="{2919C8DD-5BDD-F049-8431-A2B70D63AB3F}">
      <dsp:nvSpPr>
        <dsp:cNvPr id="0" name=""/>
        <dsp:cNvSpPr/>
      </dsp:nvSpPr>
      <dsp:spPr>
        <a:xfrm>
          <a:off x="0" y="1025850"/>
          <a:ext cx="6900512" cy="836549"/>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जहां </a:t>
          </a:r>
          <a:r>
            <a:rPr lang="en-US" sz="1600" kern="1200" dirty="0"/>
            <a:t>…..</a:t>
          </a:r>
          <a:r>
            <a:rPr lang="hi-IN" sz="1600" kern="1200" dirty="0"/>
            <a:t> हैं वहां सभी अच्छे गुण निवास करते हैं</a:t>
          </a:r>
          <a:endParaRPr lang="en-US" sz="1600" kern="1200" dirty="0"/>
        </a:p>
      </dsp:txBody>
      <dsp:txXfrm>
        <a:off x="40837" y="1066687"/>
        <a:ext cx="6818838" cy="754875"/>
      </dsp:txXfrm>
    </dsp:sp>
    <dsp:sp modelId="{D0CB3BD7-B0D1-A74A-996E-073AD7978A26}">
      <dsp:nvSpPr>
        <dsp:cNvPr id="0" name=""/>
        <dsp:cNvSpPr/>
      </dsp:nvSpPr>
      <dsp:spPr>
        <a:xfrm>
          <a:off x="0" y="1908480"/>
          <a:ext cx="6900512" cy="836549"/>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असली कर्ता </a:t>
          </a:r>
          <a:r>
            <a:rPr lang="en-US" sz="1600" kern="1200" dirty="0"/>
            <a:t>…..</a:t>
          </a:r>
          <a:r>
            <a:rPr lang="hi-IN" sz="1600" kern="1200" dirty="0"/>
            <a:t> है</a:t>
          </a:r>
          <a:endParaRPr lang="en-US" sz="1600" kern="1200" dirty="0"/>
        </a:p>
      </dsp:txBody>
      <dsp:txXfrm>
        <a:off x="40837" y="1949317"/>
        <a:ext cx="6818838" cy="754875"/>
      </dsp:txXfrm>
    </dsp:sp>
    <dsp:sp modelId="{769EFCC6-C210-E347-A036-5AEF2B033BDD}">
      <dsp:nvSpPr>
        <dsp:cNvPr id="0" name=""/>
        <dsp:cNvSpPr/>
      </dsp:nvSpPr>
      <dsp:spPr>
        <a:xfrm>
          <a:off x="0" y="2791110"/>
          <a:ext cx="6900512" cy="836549"/>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सब कुछ </a:t>
          </a:r>
          <a:r>
            <a:rPr lang="en-US" sz="1600" kern="1200" dirty="0"/>
            <a:t>…..</a:t>
          </a:r>
          <a:r>
            <a:rPr lang="hi-IN" sz="1600" kern="1200" dirty="0"/>
            <a:t> की योजना के अनुसार होता है</a:t>
          </a:r>
          <a:endParaRPr lang="en-US" sz="1600" kern="1200" dirty="0"/>
        </a:p>
      </dsp:txBody>
      <dsp:txXfrm>
        <a:off x="40837" y="2831947"/>
        <a:ext cx="6818838" cy="754875"/>
      </dsp:txXfrm>
    </dsp:sp>
    <dsp:sp modelId="{205F1E6C-442E-6E42-8829-0D432C70E9BF}">
      <dsp:nvSpPr>
        <dsp:cNvPr id="0" name=""/>
        <dsp:cNvSpPr/>
      </dsp:nvSpPr>
      <dsp:spPr>
        <a:xfrm>
          <a:off x="0" y="3673740"/>
          <a:ext cx="6900512" cy="836549"/>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यदि हम सभी परिस्थितियों में </a:t>
          </a:r>
          <a:r>
            <a:rPr lang="en-US" sz="1600" kern="1200" dirty="0"/>
            <a:t>…..</a:t>
          </a:r>
          <a:r>
            <a:rPr lang="hi-IN" sz="1600" kern="1200" dirty="0"/>
            <a:t> को देखने की आदत विकसित करेंगे तो हम किसी के प्रति ईर्ष्या नहीं करेंगे</a:t>
          </a:r>
          <a:r>
            <a:rPr lang="en-US" sz="1600" kern="1200" dirty="0"/>
            <a:t>.</a:t>
          </a:r>
        </a:p>
      </dsp:txBody>
      <dsp:txXfrm>
        <a:off x="40837" y="3714577"/>
        <a:ext cx="6818838" cy="754875"/>
      </dsp:txXfrm>
    </dsp:sp>
    <dsp:sp modelId="{3827214E-CD6B-B34C-94F1-F7EA7388C6DF}">
      <dsp:nvSpPr>
        <dsp:cNvPr id="0" name=""/>
        <dsp:cNvSpPr/>
      </dsp:nvSpPr>
      <dsp:spPr>
        <a:xfrm>
          <a:off x="0" y="4556370"/>
          <a:ext cx="6900512" cy="8365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t>
          </a:r>
          <a:r>
            <a:rPr lang="hi-IN" sz="1600" kern="1200" dirty="0"/>
            <a:t> को दोष दें दूसरों को नहीं</a:t>
          </a:r>
          <a:endParaRPr lang="en-US" sz="1600" kern="1200" dirty="0"/>
        </a:p>
      </dsp:txBody>
      <dsp:txXfrm>
        <a:off x="40837" y="4597207"/>
        <a:ext cx="6818838" cy="7548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2/27/21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2/27/21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vedabase.io/en/search/synonyms/?original=hata%E1%B8%A5" TargetMode="External"/><Relationship Id="rId13" Type="http://schemas.openxmlformats.org/officeDocument/2006/relationships/hyperlink" Target="https://vedabase.io/en/search/synonyms/?original=tath%C4%81" TargetMode="External"/><Relationship Id="rId3" Type="http://schemas.openxmlformats.org/officeDocument/2006/relationships/hyperlink" Target="https://vedabase.io/en/search/synonyms/?original=%C4%81dibhi%E1%B8%A5" TargetMode="External"/><Relationship Id="rId7" Type="http://schemas.openxmlformats.org/officeDocument/2006/relationships/hyperlink" Target="https://vedabase.io/en/search/synonyms/?original=lobha" TargetMode="External"/><Relationship Id="rId12" Type="http://schemas.openxmlformats.org/officeDocument/2006/relationships/hyperlink" Target="https://vedabase.io/en/search/synonyms/?original=yadvat" TargetMode="External"/><Relationship Id="rId17" Type="http://schemas.openxmlformats.org/officeDocument/2006/relationships/hyperlink" Target="https://vedabase.io/en/search/synonyms/?original=%C5%9B%C4%81myati" TargetMode="External"/><Relationship Id="rId2" Type="http://schemas.openxmlformats.org/officeDocument/2006/relationships/hyperlink" Target="https://vedabase.io/en/search/synonyms/?original=yama" TargetMode="External"/><Relationship Id="rId16" Type="http://schemas.openxmlformats.org/officeDocument/2006/relationships/hyperlink" Target="https://vedabase.io/en/search/synonyms/?original=n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k%C4%81ma" TargetMode="External"/><Relationship Id="rId11" Type="http://schemas.openxmlformats.org/officeDocument/2006/relationships/hyperlink" Target="https://vedabase.io/en/search/synonyms/?original=sevay%C4%81" TargetMode="External"/><Relationship Id="rId5" Type="http://schemas.openxmlformats.org/officeDocument/2006/relationships/hyperlink" Target="https://vedabase.io/en/search/synonyms/?original=pathai%E1%B8%A5" TargetMode="External"/><Relationship Id="rId15" Type="http://schemas.openxmlformats.org/officeDocument/2006/relationships/hyperlink" Target="https://vedabase.io/en/search/synonyms/?original=addh%C4%81" TargetMode="External"/><Relationship Id="rId10" Type="http://schemas.openxmlformats.org/officeDocument/2006/relationships/hyperlink" Target="https://vedabase.io/en/search/synonyms/?original=mukunda" TargetMode="External"/><Relationship Id="rId4" Type="http://schemas.openxmlformats.org/officeDocument/2006/relationships/hyperlink" Target="https://vedabase.io/en/search/synonyms/?original=yoga" TargetMode="External"/><Relationship Id="rId9" Type="http://schemas.openxmlformats.org/officeDocument/2006/relationships/hyperlink" Target="https://vedabase.io/en/search/synonyms/?original=muhu%E1%B8%A5" TargetMode="External"/><Relationship Id="rId14" Type="http://schemas.openxmlformats.org/officeDocument/2006/relationships/hyperlink" Target="https://vedabase.io/en/search/synonyms/?original=%C4%81tm%C4%81"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vedabase.io/en/search/synonyms/?original=aham" TargetMode="External"/><Relationship Id="rId13" Type="http://schemas.openxmlformats.org/officeDocument/2006/relationships/hyperlink" Target="https://vedabase.io/en/search/synonyms/?original=rahasyam" TargetMode="External"/><Relationship Id="rId18" Type="http://schemas.openxmlformats.org/officeDocument/2006/relationships/hyperlink" Target="https://vedabase.io/en/search/synonyms/?original=to%E1%B9%A3a%E1%B9%87am" TargetMode="External"/><Relationship Id="rId3" Type="http://schemas.openxmlformats.org/officeDocument/2006/relationships/hyperlink" Target="https://vedabase.io/en/search/synonyms/?original=tat" TargetMode="External"/><Relationship Id="rId7" Type="http://schemas.openxmlformats.org/officeDocument/2006/relationships/hyperlink" Target="https://vedabase.io/en/search/synonyms/?original=p%E1%B9%9B%E1%B9%A3%E1%B9%ADa%E1%B8%A5" TargetMode="External"/><Relationship Id="rId12" Type="http://schemas.openxmlformats.org/officeDocument/2006/relationships/hyperlink" Target="https://vedabase.io/en/search/synonyms/?original=karma" TargetMode="External"/><Relationship Id="rId17" Type="http://schemas.openxmlformats.org/officeDocument/2006/relationships/hyperlink" Target="https://vedabase.io/en/search/synonyms/?original=%C4%81tma" TargetMode="External"/><Relationship Id="rId2" Type="http://schemas.openxmlformats.org/officeDocument/2006/relationships/hyperlink" Target="https://vedabase.io/en/search/synonyms/?original=sarvam" TargetMode="External"/><Relationship Id="rId16" Type="http://schemas.openxmlformats.org/officeDocument/2006/relationships/hyperlink" Target="https://vedabase.io/en/search/synonyms/?original=c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yat" TargetMode="External"/><Relationship Id="rId11" Type="http://schemas.openxmlformats.org/officeDocument/2006/relationships/hyperlink" Target="https://vedabase.io/en/search/synonyms/?original=janma" TargetMode="External"/><Relationship Id="rId5" Type="http://schemas.openxmlformats.org/officeDocument/2006/relationships/hyperlink" Target="https://vedabase.io/en/search/synonyms/?original=%C4%81khy%C4%81tam" TargetMode="External"/><Relationship Id="rId15" Type="http://schemas.openxmlformats.org/officeDocument/2006/relationships/hyperlink" Target="https://vedabase.io/en/search/synonyms/?original=bhavata%E1%B8%A5" TargetMode="External"/><Relationship Id="rId10" Type="http://schemas.openxmlformats.org/officeDocument/2006/relationships/hyperlink" Target="https://vedabase.io/en/search/synonyms/?original=anagha" TargetMode="External"/><Relationship Id="rId4" Type="http://schemas.openxmlformats.org/officeDocument/2006/relationships/hyperlink" Target="https://vedabase.io/en/search/synonyms/?original=idam" TargetMode="External"/><Relationship Id="rId9" Type="http://schemas.openxmlformats.org/officeDocument/2006/relationships/hyperlink" Target="https://vedabase.io/en/search/synonyms/?original=tvay%C4%81" TargetMode="External"/><Relationship Id="rId14" Type="http://schemas.openxmlformats.org/officeDocument/2006/relationships/hyperlink" Target="https://vedabase.io/en/search/synonyms/?original=me"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vedabase.io/en/search/synonyms/?original=v%C4%81sav%C4%AB" TargetMode="External"/><Relationship Id="rId13" Type="http://schemas.openxmlformats.org/officeDocument/2006/relationships/hyperlink" Target="https://vedabase.io/en/search/synonyms/?original=yayau" TargetMode="External"/><Relationship Id="rId3" Type="http://schemas.openxmlformats.org/officeDocument/2006/relationships/hyperlink" Target="https://vedabase.io/en/search/synonyms/?original=uv%C4%81ca" TargetMode="External"/><Relationship Id="rId7" Type="http://schemas.openxmlformats.org/officeDocument/2006/relationships/hyperlink" Target="https://vedabase.io/en/search/synonyms/?original=n%C4%81rada%E1%B8%A5" TargetMode="External"/><Relationship Id="rId12" Type="http://schemas.openxmlformats.org/officeDocument/2006/relationships/hyperlink" Target="https://vedabase.io/en/search/synonyms/?original=ra%E1%B9%87ayan" TargetMode="External"/><Relationship Id="rId2" Type="http://schemas.openxmlformats.org/officeDocument/2006/relationships/hyperlink" Target="https://vedabase.io/en/search/synonyms/?original=s%C5%ABt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bhagav%C4%81n" TargetMode="External"/><Relationship Id="rId11" Type="http://schemas.openxmlformats.org/officeDocument/2006/relationships/hyperlink" Target="https://vedabase.io/en/search/synonyms/?original=v%C4%AB%E1%B9%87%C4%81m" TargetMode="External"/><Relationship Id="rId5" Type="http://schemas.openxmlformats.org/officeDocument/2006/relationships/hyperlink" Target="https://vedabase.io/en/search/synonyms/?original=sambh%C4%81%E1%B9%A3ya" TargetMode="External"/><Relationship Id="rId15" Type="http://schemas.openxmlformats.org/officeDocument/2006/relationships/hyperlink" Target="https://vedabase.io/en/search/synonyms/?original=muni%E1%B8%A5" TargetMode="External"/><Relationship Id="rId10" Type="http://schemas.openxmlformats.org/officeDocument/2006/relationships/hyperlink" Target="https://vedabase.io/en/search/synonyms/?original=%C4%81mantrya" TargetMode="External"/><Relationship Id="rId4" Type="http://schemas.openxmlformats.org/officeDocument/2006/relationships/hyperlink" Target="https://vedabase.io/en/search/synonyms/?original=evam" TargetMode="External"/><Relationship Id="rId9" Type="http://schemas.openxmlformats.org/officeDocument/2006/relationships/hyperlink" Target="https://vedabase.io/en/search/synonyms/?original=sutam" TargetMode="External"/><Relationship Id="rId14" Type="http://schemas.openxmlformats.org/officeDocument/2006/relationships/hyperlink" Target="https://vedabase.io/en/search/synonyms/?original=y%C4%81d%E1%B9%9Bcchika%E1%B8%A5"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vedabase.io/en/search/synonyms/?original=%C5%9B%C4%81r%E1%B9%85ga" TargetMode="External"/><Relationship Id="rId13" Type="http://schemas.openxmlformats.org/officeDocument/2006/relationships/hyperlink" Target="https://vedabase.io/en/search/synonyms/?original=tantry%C4%81" TargetMode="External"/><Relationship Id="rId3" Type="http://schemas.openxmlformats.org/officeDocument/2006/relationships/hyperlink" Target="https://vedabase.io/en/search/synonyms/?original=devar%E1%B9%A3i%E1%B8%A5" TargetMode="External"/><Relationship Id="rId7" Type="http://schemas.openxmlformats.org/officeDocument/2006/relationships/hyperlink" Target="https://vedabase.io/en/search/synonyms/?original=k%C4%ABrtim" TargetMode="External"/><Relationship Id="rId12" Type="http://schemas.openxmlformats.org/officeDocument/2006/relationships/hyperlink" Target="https://vedabase.io/en/search/synonyms/?original=idam" TargetMode="External"/><Relationship Id="rId2" Type="http://schemas.openxmlformats.org/officeDocument/2006/relationships/hyperlink" Target="https://vedabase.io/en/search/synonyms/?original=aho" TargetMode="External"/><Relationship Id="rId16" Type="http://schemas.openxmlformats.org/officeDocument/2006/relationships/hyperlink" Target="https://vedabase.io/en/search/synonyms/?original=jagat"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yat" TargetMode="External"/><Relationship Id="rId11" Type="http://schemas.openxmlformats.org/officeDocument/2006/relationships/hyperlink" Target="https://vedabase.io/en/search/synonyms/?original=m%C4%81dyan" TargetMode="External"/><Relationship Id="rId5" Type="http://schemas.openxmlformats.org/officeDocument/2006/relationships/hyperlink" Target="https://vedabase.io/en/search/synonyms/?original=ayam" TargetMode="External"/><Relationship Id="rId15" Type="http://schemas.openxmlformats.org/officeDocument/2006/relationships/hyperlink" Target="https://vedabase.io/en/search/synonyms/?original=%C4%81turam" TargetMode="External"/><Relationship Id="rId10" Type="http://schemas.openxmlformats.org/officeDocument/2006/relationships/hyperlink" Target="https://vedabase.io/en/search/synonyms/?original=g%C4%81yan" TargetMode="External"/><Relationship Id="rId4" Type="http://schemas.openxmlformats.org/officeDocument/2006/relationships/hyperlink" Target="https://vedabase.io/en/search/synonyms/?original=dhanya%E1%B8%A5" TargetMode="External"/><Relationship Id="rId9" Type="http://schemas.openxmlformats.org/officeDocument/2006/relationships/hyperlink" Target="https://vedabase.io/en/search/synonyms/?original=dhanvana%E1%B8%A5" TargetMode="External"/><Relationship Id="rId14" Type="http://schemas.openxmlformats.org/officeDocument/2006/relationships/hyperlink" Target="https://vedabase.io/en/search/synonyms/?original=ramayati"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33.jpeg"/></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hyperlink" Target="https://vedabase.io/en/search/synonyms/?original=sukha" TargetMode="External"/><Relationship Id="rId13" Type="http://schemas.openxmlformats.org/officeDocument/2006/relationships/hyperlink" Target="https://vedabase.io/en/search/synonyms/?original=anity%C4%81%E1%B8%A5" TargetMode="External"/><Relationship Id="rId3" Type="http://schemas.openxmlformats.org/officeDocument/2006/relationships/hyperlink" Target="https://vedabase.io/en/search/synonyms/?original=spar%C5%9B%C4%81%E1%B8%A5" TargetMode="External"/><Relationship Id="rId7" Type="http://schemas.openxmlformats.org/officeDocument/2006/relationships/hyperlink" Target="https://vedabase.io/en/search/synonyms/?original=u%E1%B9%A3%E1%B9%87a" TargetMode="External"/><Relationship Id="rId12" Type="http://schemas.openxmlformats.org/officeDocument/2006/relationships/hyperlink" Target="https://vedabase.io/en/search/synonyms/?original=ap%C4%81yina%E1%B8%A5" TargetMode="External"/><Relationship Id="rId2" Type="http://schemas.openxmlformats.org/officeDocument/2006/relationships/hyperlink" Target="https://vedabase.io/en/search/synonyms/?original=m%C4%81tr%C4%81" TargetMode="External"/><Relationship Id="rId16" Type="http://schemas.openxmlformats.org/officeDocument/2006/relationships/hyperlink" Target="https://vedabase.io/en/search/synonyms/?original=bh%C4%81rat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C4%ABta" TargetMode="External"/><Relationship Id="rId11" Type="http://schemas.openxmlformats.org/officeDocument/2006/relationships/hyperlink" Target="https://vedabase.io/en/search/synonyms/?original=%C4%81gama" TargetMode="External"/><Relationship Id="rId5" Type="http://schemas.openxmlformats.org/officeDocument/2006/relationships/hyperlink" Target="https://vedabase.io/en/search/synonyms/?original=kaunteya" TargetMode="External"/><Relationship Id="rId15" Type="http://schemas.openxmlformats.org/officeDocument/2006/relationships/hyperlink" Target="https://vedabase.io/en/search/synonyms/?original=titik%E1%B9%A3asva" TargetMode="External"/><Relationship Id="rId10" Type="http://schemas.openxmlformats.org/officeDocument/2006/relationships/hyperlink" Target="https://vedabase.io/en/search/synonyms/?original=d%C4%81%E1%B8%A5" TargetMode="External"/><Relationship Id="rId4" Type="http://schemas.openxmlformats.org/officeDocument/2006/relationships/hyperlink" Target="https://vedabase.io/en/search/synonyms/?original=tu" TargetMode="External"/><Relationship Id="rId9" Type="http://schemas.openxmlformats.org/officeDocument/2006/relationships/hyperlink" Target="https://vedabase.io/en/search/synonyms/?original=du%E1%B8%A5kha" TargetMode="External"/><Relationship Id="rId14" Type="http://schemas.openxmlformats.org/officeDocument/2006/relationships/hyperlink" Target="https://vedabase.io/en/search/synonyms/?original=t%C4%81n"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vedabase.io/en/search/synonyms/?original=gu%E1%B9%87ai%E1%B8%A5" TargetMode="External"/><Relationship Id="rId13" Type="http://schemas.openxmlformats.org/officeDocument/2006/relationships/hyperlink" Target="https://vedabase.io/en/search/synonyms/?original=abhaktasya" TargetMode="External"/><Relationship Id="rId18" Type="http://schemas.openxmlformats.org/officeDocument/2006/relationships/hyperlink" Target="https://vedabase.io/en/search/synonyms/?original=asati" TargetMode="External"/><Relationship Id="rId3" Type="http://schemas.openxmlformats.org/officeDocument/2006/relationships/hyperlink" Target="https://vedabase.io/en/search/synonyms/?original=asti" TargetMode="External"/><Relationship Id="rId7" Type="http://schemas.openxmlformats.org/officeDocument/2006/relationships/hyperlink" Target="https://vedabase.io/en/search/synonyms/?original=sarvai%E1%B8%A5" TargetMode="External"/><Relationship Id="rId12" Type="http://schemas.openxmlformats.org/officeDocument/2006/relationships/hyperlink" Target="https://vedabase.io/en/search/synonyms/?original=harau" TargetMode="External"/><Relationship Id="rId17" Type="http://schemas.openxmlformats.org/officeDocument/2006/relationships/hyperlink" Target="https://vedabase.io/en/search/synonyms/?original=manorathena" TargetMode="External"/><Relationship Id="rId2" Type="http://schemas.openxmlformats.org/officeDocument/2006/relationships/hyperlink" Target="https://vedabase.io/en/search/synonyms/?original=yasya" TargetMode="External"/><Relationship Id="rId16" Type="http://schemas.openxmlformats.org/officeDocument/2006/relationships/hyperlink" Target="https://vedabase.io/en/search/synonyms/?original=gu%E1%B9%87%C4%81%E1%B8%A5" TargetMode="External"/><Relationship Id="rId20" Type="http://schemas.openxmlformats.org/officeDocument/2006/relationships/hyperlink" Target="https://vedabase.io/en/search/synonyms/?original=bahi%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ki%C3%B1can%C4%81" TargetMode="External"/><Relationship Id="rId11" Type="http://schemas.openxmlformats.org/officeDocument/2006/relationships/hyperlink" Target="https://vedabase.io/en/search/synonyms/?original=sur%C4%81%E1%B8%A5" TargetMode="External"/><Relationship Id="rId5" Type="http://schemas.openxmlformats.org/officeDocument/2006/relationships/hyperlink" Target="https://vedabase.io/en/search/synonyms/?original=bhagavati" TargetMode="External"/><Relationship Id="rId15" Type="http://schemas.openxmlformats.org/officeDocument/2006/relationships/hyperlink" Target="https://vedabase.io/en/search/synonyms/?original=mahat" TargetMode="External"/><Relationship Id="rId10" Type="http://schemas.openxmlformats.org/officeDocument/2006/relationships/hyperlink" Target="https://vedabase.io/en/search/synonyms/?original=sam%C4%81sate" TargetMode="External"/><Relationship Id="rId19" Type="http://schemas.openxmlformats.org/officeDocument/2006/relationships/hyperlink" Target="https://vedabase.io/en/search/synonyms/?original=dh%C4%81vata%E1%B8%A5" TargetMode="External"/><Relationship Id="rId4" Type="http://schemas.openxmlformats.org/officeDocument/2006/relationships/hyperlink" Target="https://vedabase.io/en/search/synonyms/?original=bhakti%E1%B8%A5" TargetMode="External"/><Relationship Id="rId9" Type="http://schemas.openxmlformats.org/officeDocument/2006/relationships/hyperlink" Target="https://vedabase.io/en/search/synonyms/?original=tatra" TargetMode="External"/><Relationship Id="rId14" Type="http://schemas.openxmlformats.org/officeDocument/2006/relationships/hyperlink" Target="https://vedabase.io/en/search/synonyms/?original=kuta%E1%B8%A5"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hyperlink" Target="https://vedabase.io/en/library/bg/15/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hyperlink" Target="https://vedabase.io/en/search/synonyms/?original=puru%E1%B9%A3am" TargetMode="External"/><Relationship Id="rId13" Type="http://schemas.openxmlformats.org/officeDocument/2006/relationships/hyperlink" Target="https://vedabase.io/en/search/synonyms/?original=sukham" TargetMode="External"/><Relationship Id="rId3" Type="http://schemas.openxmlformats.org/officeDocument/2006/relationships/hyperlink" Target="https://vedabase.io/en/search/synonyms/?original=yam" TargetMode="External"/><Relationship Id="rId7" Type="http://schemas.openxmlformats.org/officeDocument/2006/relationships/hyperlink" Target="https://vedabase.io/en/search/synonyms/?original=ete" TargetMode="External"/><Relationship Id="rId12" Type="http://schemas.openxmlformats.org/officeDocument/2006/relationships/hyperlink" Target="https://vedabase.io/en/search/synonyms/?original=du%E1%B8%A5kha" TargetMode="External"/><Relationship Id="rId17" Type="http://schemas.openxmlformats.org/officeDocument/2006/relationships/hyperlink" Target="https://vedabase.io/en/search/synonyms/?original=kalpate" TargetMode="External"/><Relationship Id="rId2" Type="http://schemas.openxmlformats.org/officeDocument/2006/relationships/image" Target="../media/image43.jpeg"/><Relationship Id="rId16" Type="http://schemas.openxmlformats.org/officeDocument/2006/relationships/hyperlink" Target="https://vedabase.io/en/search/synonyms/?original=am%E1%B9%9Btatv%C4%81y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vyathayanti" TargetMode="External"/><Relationship Id="rId11" Type="http://schemas.openxmlformats.org/officeDocument/2006/relationships/hyperlink" Target="https://vedabase.io/en/search/synonyms/?original=sama" TargetMode="External"/><Relationship Id="rId5" Type="http://schemas.openxmlformats.org/officeDocument/2006/relationships/hyperlink" Target="https://vedabase.io/en/search/synonyms/?original=na" TargetMode="External"/><Relationship Id="rId15" Type="http://schemas.openxmlformats.org/officeDocument/2006/relationships/hyperlink" Target="https://vedabase.io/en/search/synonyms/?original=sa%E1%B8%A5" TargetMode="External"/><Relationship Id="rId10" Type="http://schemas.openxmlformats.org/officeDocument/2006/relationships/hyperlink" Target="https://vedabase.io/en/search/synonyms/?original=%E1%B9%9B%E1%B9%A3abha" TargetMode="External"/><Relationship Id="rId4" Type="http://schemas.openxmlformats.org/officeDocument/2006/relationships/hyperlink" Target="https://vedabase.io/en/search/synonyms/?original=hi" TargetMode="External"/><Relationship Id="rId9" Type="http://schemas.openxmlformats.org/officeDocument/2006/relationships/hyperlink" Target="https://vedabase.io/en/search/synonyms/?original=puru%E1%B9%A3a" TargetMode="External"/><Relationship Id="rId14" Type="http://schemas.openxmlformats.org/officeDocument/2006/relationships/hyperlink" Target="https://vedabase.io/en/search/synonyms/?original=dh%C4%ABram" TargetMode="External"/></Relationships>
</file>

<file path=ppt/slides/_rels/slide39.xml.rels><?xml version="1.0" encoding="UTF-8" standalone="yes"?>
<Relationships xmlns="http://schemas.openxmlformats.org/package/2006/relationships"><Relationship Id="rId8" Type="http://schemas.openxmlformats.org/officeDocument/2006/relationships/hyperlink" Target="https://vedabase.io/en/search/synonyms/?original=veda" TargetMode="External"/><Relationship Id="rId13" Type="http://schemas.openxmlformats.org/officeDocument/2006/relationships/hyperlink" Target="https://vedabase.io/en/search/synonyms/?original=muhyanti" TargetMode="External"/><Relationship Id="rId3" Type="http://schemas.openxmlformats.org/officeDocument/2006/relationships/hyperlink" Target="https://vedabase.io/en/search/synonyms/?original=hi" TargetMode="External"/><Relationship Id="rId7" Type="http://schemas.openxmlformats.org/officeDocument/2006/relationships/hyperlink" Target="https://vedabase.io/en/search/synonyms/?original=pum%C4%81n" TargetMode="External"/><Relationship Id="rId12" Type="http://schemas.openxmlformats.org/officeDocument/2006/relationships/hyperlink" Target="https://vedabase.io/en/search/synonyms/?original=yukt%C4%81%E1%B8%A5" TargetMode="External"/><Relationship Id="rId2" Type="http://schemas.openxmlformats.org/officeDocument/2006/relationships/hyperlink" Target="https://vedabase.io/en/search/synonyms/?original=na" TargetMode="External"/><Relationship Id="rId16" Type="http://schemas.openxmlformats.org/officeDocument/2006/relationships/image" Target="../media/image44.jpeg"/><Relationship Id="rId1" Type="http://schemas.openxmlformats.org/officeDocument/2006/relationships/slideLayout" Target="../slideLayouts/slideLayout2.xml"/><Relationship Id="rId6" Type="http://schemas.openxmlformats.org/officeDocument/2006/relationships/hyperlink" Target="https://vedabase.io/en/search/synonyms/?original=r%C4%81jan" TargetMode="External"/><Relationship Id="rId11" Type="http://schemas.openxmlformats.org/officeDocument/2006/relationships/hyperlink" Target="https://vedabase.io/en/search/synonyms/?original=vijij%C3%B1%C4%81say%C4%81" TargetMode="External"/><Relationship Id="rId5" Type="http://schemas.openxmlformats.org/officeDocument/2006/relationships/hyperlink" Target="https://vedabase.io/en/search/synonyms/?original=karhicit" TargetMode="External"/><Relationship Id="rId15" Type="http://schemas.openxmlformats.org/officeDocument/2006/relationships/hyperlink" Target="https://vedabase.io/en/search/synonyms/?original=api" TargetMode="External"/><Relationship Id="rId10" Type="http://schemas.openxmlformats.org/officeDocument/2006/relationships/hyperlink" Target="https://vedabase.io/en/search/synonyms/?original=yat" TargetMode="External"/><Relationship Id="rId4" Type="http://schemas.openxmlformats.org/officeDocument/2006/relationships/hyperlink" Target="https://vedabase.io/en/search/synonyms/?original=asya" TargetMode="External"/><Relationship Id="rId9" Type="http://schemas.openxmlformats.org/officeDocument/2006/relationships/hyperlink" Target="https://vedabase.io/en/search/synonyms/?original=vidhitsitam" TargetMode="External"/><Relationship Id="rId14" Type="http://schemas.openxmlformats.org/officeDocument/2006/relationships/hyperlink" Target="https://vedabase.io/en/search/synonyms/?original=kavaya%E1%B8%A5"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hyperlink" Target="https://vedabase.io/en/search/synonyms/?original=avyayam" TargetMode="External"/><Relationship Id="rId13" Type="http://schemas.openxmlformats.org/officeDocument/2006/relationships/hyperlink" Target="https://vedabase.io/en/search/synonyms/?original=na%E1%B9%ADa%E1%B8%A5" TargetMode="External"/><Relationship Id="rId3" Type="http://schemas.openxmlformats.org/officeDocument/2006/relationships/hyperlink" Target="https://vedabase.io/en/search/synonyms/?original=m%C4%81y%C4%81" TargetMode="External"/><Relationship Id="rId7" Type="http://schemas.openxmlformats.org/officeDocument/2006/relationships/hyperlink" Target="https://vedabase.io/en/search/synonyms/?original=adhok%E1%B9%A3ajam" TargetMode="External"/><Relationship Id="rId12" Type="http://schemas.openxmlformats.org/officeDocument/2006/relationships/hyperlink" Target="https://vedabase.io/en/search/synonyms/?original=d%E1%B9%9B%C5%9B%C4%81" TargetMode="External"/><Relationship Id="rId2" Type="http://schemas.openxmlformats.org/officeDocument/2006/relationships/image" Target="../media/image46.jpeg"/><Relationship Id="rId16" Type="http://schemas.openxmlformats.org/officeDocument/2006/relationships/hyperlink" Target="https://vedabase.io/en/search/synonyms/?original=yath%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j%C3%B1%C4%81" TargetMode="External"/><Relationship Id="rId11" Type="http://schemas.openxmlformats.org/officeDocument/2006/relationships/hyperlink" Target="https://vedabase.io/en/search/synonyms/?original=m%C5%AB%E1%B8%8Dha" TargetMode="External"/><Relationship Id="rId5" Type="http://schemas.openxmlformats.org/officeDocument/2006/relationships/hyperlink" Target="https://vedabase.io/en/search/synonyms/?original=%C4%81cchannam" TargetMode="External"/><Relationship Id="rId15" Type="http://schemas.openxmlformats.org/officeDocument/2006/relationships/hyperlink" Target="https://vedabase.io/en/search/synonyms/?original=dhara%E1%B8%A5" TargetMode="External"/><Relationship Id="rId10" Type="http://schemas.openxmlformats.org/officeDocument/2006/relationships/hyperlink" Target="https://vedabase.io/en/search/synonyms/?original=lak%E1%B9%A3yase" TargetMode="External"/><Relationship Id="rId4" Type="http://schemas.openxmlformats.org/officeDocument/2006/relationships/hyperlink" Target="https://vedabase.io/en/search/synonyms/?original=javanik%C4%81" TargetMode="External"/><Relationship Id="rId9" Type="http://schemas.openxmlformats.org/officeDocument/2006/relationships/hyperlink" Target="https://vedabase.io/en/search/synonyms/?original=na" TargetMode="External"/><Relationship Id="rId14" Type="http://schemas.openxmlformats.org/officeDocument/2006/relationships/hyperlink" Target="https://vedabase.io/en/search/synonyms/?original=n%C4%81%E1%B9%ADya"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hyperlink" Target="https://vedabase.io/en/search/synonyms/?original=v%C4%81n" TargetMode="External"/><Relationship Id="rId13" Type="http://schemas.openxmlformats.org/officeDocument/2006/relationships/hyperlink" Target="https://vedabase.io/en/search/synonyms/?original=iti" TargetMode="External"/><Relationship Id="rId18" Type="http://schemas.openxmlformats.org/officeDocument/2006/relationships/hyperlink" Target="https://vedabase.io/en/search/synonyms/?original=durlabha%E1%B8%A5" TargetMode="External"/><Relationship Id="rId3" Type="http://schemas.openxmlformats.org/officeDocument/2006/relationships/image" Target="../media/image49.jpeg"/><Relationship Id="rId7" Type="http://schemas.openxmlformats.org/officeDocument/2006/relationships/hyperlink" Target="https://vedabase.io/en/search/synonyms/?original=j%C3%B1%C4%81na" TargetMode="External"/><Relationship Id="rId12" Type="http://schemas.openxmlformats.org/officeDocument/2006/relationships/hyperlink" Target="https://vedabase.io/en/search/synonyms/?original=sarvam" TargetMode="External"/><Relationship Id="rId17" Type="http://schemas.openxmlformats.org/officeDocument/2006/relationships/hyperlink" Target="https://vedabase.io/en/search/synonyms/?original=su" TargetMode="External"/><Relationship Id="rId2" Type="http://schemas.openxmlformats.org/officeDocument/2006/relationships/image" Target="../media/image48.jpeg"/><Relationship Id="rId16" Type="http://schemas.openxmlformats.org/officeDocument/2006/relationships/hyperlink" Target="https://vedabase.io/en/search/synonyms/?original=%C4%81tm%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e" TargetMode="External"/><Relationship Id="rId11" Type="http://schemas.openxmlformats.org/officeDocument/2006/relationships/hyperlink" Target="https://vedabase.io/en/search/synonyms/?original=v%C4%81sudeva%E1%B8%A5" TargetMode="External"/><Relationship Id="rId5" Type="http://schemas.openxmlformats.org/officeDocument/2006/relationships/hyperlink" Target="https://vedabase.io/en/search/synonyms/?original=janman%C4%81m" TargetMode="External"/><Relationship Id="rId1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prapadyate" TargetMode="External"/><Relationship Id="rId4" Type="http://schemas.openxmlformats.org/officeDocument/2006/relationships/hyperlink" Target="https://vedabase.io/en/search/synonyms/?original=bah%C5%ABn%C4%81m"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sa%E1%B8%A5" TargetMode="Externa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jpe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61.jpeg"/><Relationship Id="rId5" Type="http://schemas.openxmlformats.org/officeDocument/2006/relationships/image" Target="../media/image60.jpe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5" Type="http://schemas.openxmlformats.org/officeDocument/2006/relationships/image" Target="../media/image30.gif"/><Relationship Id="rId4" Type="http://schemas.openxmlformats.org/officeDocument/2006/relationships/image" Target="../media/image29.jpeg"/></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BD0A92D-399A-41B4-B955-6B72A41B74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42264" y="0"/>
            <a:ext cx="9349736"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D6A49DF9-534D-4905-8F46-02AB63EB6F3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flipH="1">
            <a:off x="0" y="0"/>
            <a:ext cx="12192000" cy="6858000"/>
          </a:xfrm>
          <a:prstGeom prst="rect">
            <a:avLst/>
          </a:prstGeom>
        </p:spPr>
      </p:pic>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804620" y="4592325"/>
            <a:ext cx="5946579" cy="1297115"/>
          </a:xfrm>
        </p:spPr>
        <p:txBody>
          <a:bodyPr anchor="t">
            <a:normAutofit/>
          </a:bodyPr>
          <a:lstStyle/>
          <a:p>
            <a:pPr algn="l"/>
            <a:r>
              <a:rPr lang="en-US" sz="2800" b="1">
                <a:solidFill>
                  <a:srgbClr val="000000"/>
                </a:solidFill>
              </a:rPr>
              <a:t>Transcendental Life of Narada Muni</a:t>
            </a:r>
            <a:br>
              <a:rPr lang="en-US" sz="2800" b="1">
                <a:solidFill>
                  <a:srgbClr val="000000"/>
                </a:solidFill>
              </a:rPr>
            </a:br>
            <a:br>
              <a:rPr lang="en-US" sz="2800">
                <a:solidFill>
                  <a:srgbClr val="000000"/>
                </a:solidFill>
              </a:rPr>
            </a:br>
            <a:r>
              <a:rPr lang="en-US" sz="2800">
                <a:solidFill>
                  <a:srgbClr val="000000"/>
                </a:solidFill>
              </a:rPr>
              <a:t>SB 1.6 </a:t>
            </a: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804997" y="3753492"/>
            <a:ext cx="5946202" cy="838831"/>
          </a:xfrm>
        </p:spPr>
        <p:txBody>
          <a:bodyPr anchor="b">
            <a:normAutofit/>
          </a:bodyPr>
          <a:lstStyle/>
          <a:p>
            <a:pPr algn="l"/>
            <a:r>
              <a:rPr lang="en-US" sz="1800">
                <a:solidFill>
                  <a:srgbClr val="000000"/>
                </a:solidFill>
              </a:rPr>
              <a:t>How Narada Muni as a son of a humble maid servant gained real freedom and association of Krishna </a:t>
            </a:r>
          </a:p>
          <a:p>
            <a:pPr algn="l"/>
            <a:endParaRPr lang="en-US" sz="1800">
              <a:solidFill>
                <a:srgbClr val="000000"/>
              </a:solidFill>
            </a:endParaRPr>
          </a:p>
        </p:txBody>
      </p:sp>
      <p:sp>
        <p:nvSpPr>
          <p:cNvPr id="139" name="Freeform 56">
            <a:extLst>
              <a:ext uri="{FF2B5EF4-FFF2-40B4-BE49-F238E27FC236}">
                <a16:creationId xmlns:a16="http://schemas.microsoft.com/office/drawing/2014/main" id="{9FA51AA9-DFBD-4CB2-9C70-26DAC24A3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35021" y="2"/>
            <a:ext cx="4305922" cy="3193227"/>
          </a:xfrm>
          <a:custGeom>
            <a:avLst/>
            <a:gdLst>
              <a:gd name="connsiteX0" fmla="*/ 268379 w 4305922"/>
              <a:gd name="connsiteY0" fmla="*/ 0 h 3193227"/>
              <a:gd name="connsiteX1" fmla="*/ 4037544 w 4305922"/>
              <a:gd name="connsiteY1" fmla="*/ 0 h 3193227"/>
              <a:gd name="connsiteX2" fmla="*/ 4046072 w 4305922"/>
              <a:gd name="connsiteY2" fmla="*/ 14037 h 3193227"/>
              <a:gd name="connsiteX3" fmla="*/ 4305922 w 4305922"/>
              <a:gd name="connsiteY3" fmla="*/ 1040266 h 3193227"/>
              <a:gd name="connsiteX4" fmla="*/ 2152962 w 4305922"/>
              <a:gd name="connsiteY4" fmla="*/ 3193227 h 3193227"/>
              <a:gd name="connsiteX5" fmla="*/ 0 w 4305922"/>
              <a:gd name="connsiteY5" fmla="*/ 1040266 h 3193227"/>
              <a:gd name="connsiteX6" fmla="*/ 259851 w 4305922"/>
              <a:gd name="connsiteY6" fmla="*/ 14037 h 3193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05922" h="3193227">
                <a:moveTo>
                  <a:pt x="268379" y="0"/>
                </a:moveTo>
                <a:lnTo>
                  <a:pt x="4037544" y="0"/>
                </a:lnTo>
                <a:lnTo>
                  <a:pt x="4046072" y="14037"/>
                </a:lnTo>
                <a:cubicBezTo>
                  <a:pt x="4211790" y="319097"/>
                  <a:pt x="4305922" y="668689"/>
                  <a:pt x="4305922" y="1040266"/>
                </a:cubicBezTo>
                <a:cubicBezTo>
                  <a:pt x="4305922" y="2229314"/>
                  <a:pt x="3342009" y="3193227"/>
                  <a:pt x="2152962" y="3193227"/>
                </a:cubicBezTo>
                <a:cubicBezTo>
                  <a:pt x="963913" y="3193227"/>
                  <a:pt x="0" y="2229314"/>
                  <a:pt x="0" y="1040266"/>
                </a:cubicBezTo>
                <a:cubicBezTo>
                  <a:pt x="0" y="668689"/>
                  <a:pt x="94133" y="319097"/>
                  <a:pt x="259851" y="14037"/>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t="7312" r="2" b="17092"/>
          <a:stretch/>
        </p:blipFill>
        <p:spPr bwMode="auto">
          <a:xfrm>
            <a:off x="3347837" y="1"/>
            <a:ext cx="4063868" cy="3072200"/>
          </a:xfrm>
          <a:custGeom>
            <a:avLst/>
            <a:gdLst/>
            <a:ahLst/>
            <a:cxnLst/>
            <a:rect l="l" t="t" r="r" b="b"/>
            <a:pathLst>
              <a:path w="4063868" h="3072200">
                <a:moveTo>
                  <a:pt x="288818" y="0"/>
                </a:moveTo>
                <a:lnTo>
                  <a:pt x="3775050" y="0"/>
                </a:lnTo>
                <a:lnTo>
                  <a:pt x="3818625" y="71726"/>
                </a:lnTo>
                <a:cubicBezTo>
                  <a:pt x="3975028" y="359637"/>
                  <a:pt x="4063868" y="689577"/>
                  <a:pt x="4063868" y="1040266"/>
                </a:cubicBezTo>
                <a:cubicBezTo>
                  <a:pt x="4063868" y="2162473"/>
                  <a:pt x="3154140" y="3072200"/>
                  <a:pt x="2031934" y="3072200"/>
                </a:cubicBezTo>
                <a:cubicBezTo>
                  <a:pt x="909728" y="3072200"/>
                  <a:pt x="0" y="2162473"/>
                  <a:pt x="0" y="1040266"/>
                </a:cubicBezTo>
                <a:cubicBezTo>
                  <a:pt x="0" y="689577"/>
                  <a:pt x="88841" y="359637"/>
                  <a:pt x="245244" y="71726"/>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141" name="Freeform 58">
            <a:extLst>
              <a:ext uri="{FF2B5EF4-FFF2-40B4-BE49-F238E27FC236}">
                <a16:creationId xmlns:a16="http://schemas.microsoft.com/office/drawing/2014/main" id="{D5905D0D-FE5E-454B-A340-4DE821C09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85658" y="1424717"/>
            <a:ext cx="4506342" cy="5442758"/>
          </a:xfrm>
          <a:custGeom>
            <a:avLst/>
            <a:gdLst>
              <a:gd name="connsiteX0" fmla="*/ 3034499 w 4506342"/>
              <a:gd name="connsiteY0" fmla="*/ 0 h 5442758"/>
              <a:gd name="connsiteX1" fmla="*/ 4480922 w 4506342"/>
              <a:gd name="connsiteY1" fmla="*/ 366248 h 5442758"/>
              <a:gd name="connsiteX2" fmla="*/ 4506342 w 4506342"/>
              <a:gd name="connsiteY2" fmla="*/ 381691 h 5442758"/>
              <a:gd name="connsiteX3" fmla="*/ 4506342 w 4506342"/>
              <a:gd name="connsiteY3" fmla="*/ 5442758 h 5442758"/>
              <a:gd name="connsiteX4" fmla="*/ 1193461 w 4506342"/>
              <a:gd name="connsiteY4" fmla="*/ 5442758 h 5442758"/>
              <a:gd name="connsiteX5" fmla="*/ 1104276 w 4506342"/>
              <a:gd name="connsiteY5" fmla="*/ 5376066 h 5442758"/>
              <a:gd name="connsiteX6" fmla="*/ 0 w 4506342"/>
              <a:gd name="connsiteY6" fmla="*/ 3034499 h 5442758"/>
              <a:gd name="connsiteX7" fmla="*/ 3034499 w 4506342"/>
              <a:gd name="connsiteY7" fmla="*/ 0 h 5442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06342" h="5442758">
                <a:moveTo>
                  <a:pt x="3034499" y="0"/>
                </a:moveTo>
                <a:cubicBezTo>
                  <a:pt x="3558220" y="0"/>
                  <a:pt x="4050953" y="132675"/>
                  <a:pt x="4480922" y="366248"/>
                </a:cubicBezTo>
                <a:lnTo>
                  <a:pt x="4506342" y="381691"/>
                </a:lnTo>
                <a:lnTo>
                  <a:pt x="4506342" y="5442758"/>
                </a:lnTo>
                <a:lnTo>
                  <a:pt x="1193461" y="5442758"/>
                </a:lnTo>
                <a:lnTo>
                  <a:pt x="1104276" y="5376066"/>
                </a:lnTo>
                <a:cubicBezTo>
                  <a:pt x="429867" y="4819495"/>
                  <a:pt x="0" y="3977198"/>
                  <a:pt x="0" y="3034499"/>
                </a:cubicBezTo>
                <a:cubicBezTo>
                  <a:pt x="0" y="1358591"/>
                  <a:pt x="1358591" y="0"/>
                  <a:pt x="3034499"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42" name="Picture 2" descr="harekrishna108 | Lord shiva painting, Hindu art, Art">
            <a:extLst>
              <a:ext uri="{FF2B5EF4-FFF2-40B4-BE49-F238E27FC236}">
                <a16:creationId xmlns:a16="http://schemas.microsoft.com/office/drawing/2014/main" id="{6870FA18-34C7-AC49-8547-F24ADD11C6B6}"/>
              </a:ext>
            </a:extLst>
          </p:cNvPr>
          <p:cNvPicPr>
            <a:picLocks noChangeAspect="1" noChangeArrowheads="1"/>
          </p:cNvPicPr>
          <p:nvPr/>
        </p:nvPicPr>
        <p:blipFill rotWithShape="1">
          <a:blip r:embed="rId4">
            <a:alphaModFix/>
            <a:extLst>
              <a:ext uri="{28A0092B-C50C-407E-A947-70E740481C1C}">
                <a14:useLocalDpi xmlns:a14="http://schemas.microsoft.com/office/drawing/2010/main" val="0"/>
              </a:ext>
            </a:extLst>
          </a:blip>
          <a:srcRect r="3" b="2786"/>
          <a:stretch/>
        </p:blipFill>
        <p:spPr bwMode="auto">
          <a:xfrm>
            <a:off x="7840768" y="1579827"/>
            <a:ext cx="4351232" cy="5287648"/>
          </a:xfrm>
          <a:custGeom>
            <a:avLst/>
            <a:gdLst/>
            <a:ahLst/>
            <a:cxnLst/>
            <a:rect l="l" t="t" r="r" b="b"/>
            <a:pathLst>
              <a:path w="4351232" h="5287648">
                <a:moveTo>
                  <a:pt x="2879389" y="0"/>
                </a:moveTo>
                <a:cubicBezTo>
                  <a:pt x="3376340" y="0"/>
                  <a:pt x="3843887" y="125893"/>
                  <a:pt x="4251877" y="347527"/>
                </a:cubicBezTo>
                <a:lnTo>
                  <a:pt x="4351232" y="407886"/>
                </a:lnTo>
                <a:lnTo>
                  <a:pt x="4351232" y="5287648"/>
                </a:lnTo>
                <a:lnTo>
                  <a:pt x="1303444" y="5287648"/>
                </a:lnTo>
                <a:lnTo>
                  <a:pt x="1269495" y="5267024"/>
                </a:lnTo>
                <a:cubicBezTo>
                  <a:pt x="503573" y="4749577"/>
                  <a:pt x="0" y="3873291"/>
                  <a:pt x="0" y="2879389"/>
                </a:cubicBezTo>
                <a:cubicBezTo>
                  <a:pt x="0" y="1289146"/>
                  <a:pt x="1289146" y="0"/>
                  <a:pt x="2879389"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109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AF9BC-1B25-6345-B1DF-5DD5E2075D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F150824-EB0C-9E4F-9631-C30EAC8BB945}"/>
              </a:ext>
            </a:extLst>
          </p:cNvPr>
          <p:cNvSpPr>
            <a:spLocks noGrp="1"/>
          </p:cNvSpPr>
          <p:nvPr>
            <p:ph idx="1"/>
          </p:nvPr>
        </p:nvSpPr>
        <p:spPr/>
        <p:txBody>
          <a:bodyPr/>
          <a:lstStyle/>
          <a:p>
            <a:endParaRPr lang="en-US"/>
          </a:p>
        </p:txBody>
      </p:sp>
      <p:pic>
        <p:nvPicPr>
          <p:cNvPr id="9218" name="Picture 2" descr="Devrishi Narad (Part One)">
            <a:extLst>
              <a:ext uri="{FF2B5EF4-FFF2-40B4-BE49-F238E27FC236}">
                <a16:creationId xmlns:a16="http://schemas.microsoft.com/office/drawing/2014/main" id="{81309B6C-0DE7-9442-8D56-1CB06AFF73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5900" y="-13310"/>
            <a:ext cx="9239250" cy="6898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351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8C83-0C5A-9445-80A0-2987AB24928C}"/>
              </a:ext>
            </a:extLst>
          </p:cNvPr>
          <p:cNvSpPr>
            <a:spLocks noGrp="1"/>
          </p:cNvSpPr>
          <p:nvPr>
            <p:ph type="title"/>
          </p:nvPr>
        </p:nvSpPr>
        <p:spPr/>
        <p:txBody>
          <a:bodyPr/>
          <a:lstStyle/>
          <a:p>
            <a:r>
              <a:rPr lang="en-US" dirty="0"/>
              <a:t>SB 1.6.35</a:t>
            </a:r>
          </a:p>
        </p:txBody>
      </p:sp>
      <p:sp>
        <p:nvSpPr>
          <p:cNvPr id="3" name="Content Placeholder 2">
            <a:extLst>
              <a:ext uri="{FF2B5EF4-FFF2-40B4-BE49-F238E27FC236}">
                <a16:creationId xmlns:a16="http://schemas.microsoft.com/office/drawing/2014/main" id="{A9A3E17F-6C67-9C4D-B5F7-FD6DBFB353F1}"/>
              </a:ext>
            </a:extLst>
          </p:cNvPr>
          <p:cNvSpPr>
            <a:spLocks noGrp="1"/>
          </p:cNvSpPr>
          <p:nvPr>
            <p:ph idx="1"/>
          </p:nvPr>
        </p:nvSpPr>
        <p:spPr>
          <a:xfrm>
            <a:off x="838200" y="1375508"/>
            <a:ext cx="10515600" cy="4801455"/>
          </a:xfrm>
        </p:spPr>
        <p:txBody>
          <a:bodyPr>
            <a:normAutofit fontScale="92500" lnSpcReduction="20000"/>
          </a:bodyPr>
          <a:lstStyle/>
          <a:p>
            <a:r>
              <a:rPr lang="hi-IN" dirty="0"/>
              <a:t>यमादिभिर्योगपथै: कामलोभहतो मुहु: ।</a:t>
            </a:r>
            <a:br>
              <a:rPr lang="hi-IN" dirty="0"/>
            </a:br>
            <a:r>
              <a:rPr lang="hi-IN" dirty="0"/>
              <a:t>मुकुन्दसेवया यद्वत्तथात्माद्धा न शाम्यति ॥ ३५ ॥</a:t>
            </a:r>
          </a:p>
          <a:p>
            <a:r>
              <a:rPr lang="en-US" i="1" dirty="0" err="1">
                <a:highlight>
                  <a:srgbClr val="FFFF00"/>
                </a:highlight>
              </a:rPr>
              <a:t>yamādibhir</a:t>
            </a:r>
            <a:r>
              <a:rPr lang="en-US" i="1" dirty="0"/>
              <a:t> yoga-</a:t>
            </a:r>
            <a:r>
              <a:rPr lang="en-US" i="1" dirty="0" err="1"/>
              <a:t>pathaiḥ</a:t>
            </a:r>
            <a:r>
              <a:rPr lang="en-US" i="1" dirty="0"/>
              <a:t> </a:t>
            </a:r>
            <a:r>
              <a:rPr lang="en-US" i="1" dirty="0" err="1">
                <a:highlight>
                  <a:srgbClr val="FFFF00"/>
                </a:highlight>
              </a:rPr>
              <a:t>kāma-lobha-hato</a:t>
            </a:r>
            <a:r>
              <a:rPr lang="en-US" i="1" dirty="0"/>
              <a:t> </a:t>
            </a:r>
            <a:r>
              <a:rPr lang="en-US" i="1" dirty="0" err="1"/>
              <a:t>muhuḥ</a:t>
            </a:r>
            <a:br>
              <a:rPr lang="en-US" i="1" dirty="0"/>
            </a:br>
            <a:r>
              <a:rPr lang="en-US" b="1" i="1" dirty="0" err="1">
                <a:highlight>
                  <a:srgbClr val="FFFF00"/>
                </a:highlight>
              </a:rPr>
              <a:t>mukunda-sevayā</a:t>
            </a:r>
            <a:r>
              <a:rPr lang="en-US" b="1" i="1" dirty="0"/>
              <a:t> </a:t>
            </a:r>
            <a:r>
              <a:rPr lang="en-US" b="1" i="1" dirty="0" err="1"/>
              <a:t>yadvat</a:t>
            </a:r>
            <a:r>
              <a:rPr lang="en-US" b="1" i="1" dirty="0"/>
              <a:t> </a:t>
            </a:r>
            <a:r>
              <a:rPr lang="en-US" b="1" i="1" dirty="0" err="1"/>
              <a:t>tathātmāddhā</a:t>
            </a:r>
            <a:r>
              <a:rPr lang="en-US" b="1" i="1" dirty="0"/>
              <a:t> </a:t>
            </a:r>
            <a:r>
              <a:rPr lang="en-US" b="1" i="1" dirty="0" err="1"/>
              <a:t>na</a:t>
            </a:r>
            <a:r>
              <a:rPr lang="en-US" b="1" i="1" dirty="0"/>
              <a:t> </a:t>
            </a:r>
            <a:r>
              <a:rPr lang="en-US" b="1" i="1" dirty="0" err="1">
                <a:highlight>
                  <a:srgbClr val="FFFF00"/>
                </a:highlight>
              </a:rPr>
              <a:t>śāmyati</a:t>
            </a:r>
            <a:endParaRPr lang="en-US" b="1" dirty="0">
              <a:highlight>
                <a:srgbClr val="FFFF00"/>
              </a:highlight>
            </a:endParaRPr>
          </a:p>
          <a:p>
            <a:r>
              <a:rPr lang="en-US" i="1" dirty="0" err="1">
                <a:highlight>
                  <a:srgbClr val="FFFF00"/>
                </a:highlight>
                <a:hlinkClick r:id="rId2"/>
              </a:rPr>
              <a:t>yama</a:t>
            </a:r>
            <a:r>
              <a:rPr lang="en-US" dirty="0" err="1">
                <a:highlight>
                  <a:srgbClr val="FFFF00"/>
                </a:highlight>
              </a:rPr>
              <a:t>-</a:t>
            </a:r>
            <a:r>
              <a:rPr lang="en-US" i="1" dirty="0" err="1">
                <a:highlight>
                  <a:srgbClr val="FFFF00"/>
                </a:highlight>
                <a:hlinkClick r:id="rId3"/>
              </a:rPr>
              <a:t>ādibhiḥ</a:t>
            </a:r>
            <a:r>
              <a:rPr lang="en-US" dirty="0">
                <a:highlight>
                  <a:srgbClr val="FFFF00"/>
                </a:highlight>
              </a:rPr>
              <a:t> — by the process of practicing self-restraint</a:t>
            </a:r>
            <a:r>
              <a:rPr lang="en-US" dirty="0"/>
              <a:t>; </a:t>
            </a:r>
            <a:r>
              <a:rPr lang="en-US" i="1" dirty="0">
                <a:hlinkClick r:id="rId4"/>
              </a:rPr>
              <a:t>yoga</a:t>
            </a:r>
            <a:r>
              <a:rPr lang="en-US" dirty="0"/>
              <a:t>-</a:t>
            </a:r>
            <a:r>
              <a:rPr lang="en-US" i="1" dirty="0">
                <a:hlinkClick r:id="rId5"/>
              </a:rPr>
              <a:t>pathaiḥ</a:t>
            </a:r>
            <a:r>
              <a:rPr lang="en-US" dirty="0"/>
              <a:t> — by the system of </a:t>
            </a:r>
            <a:r>
              <a:rPr lang="en-US" i="1" dirty="0"/>
              <a:t>yoga</a:t>
            </a:r>
            <a:r>
              <a:rPr lang="en-US" dirty="0"/>
              <a:t> (mystic bodily power to attain the godly stage); </a:t>
            </a:r>
            <a:r>
              <a:rPr lang="en-US" i="1" dirty="0">
                <a:hlinkClick r:id="rId6"/>
              </a:rPr>
              <a:t>kāma</a:t>
            </a:r>
            <a:r>
              <a:rPr lang="en-US" dirty="0"/>
              <a:t> — desires for sense satisfaction; </a:t>
            </a:r>
            <a:r>
              <a:rPr lang="en-US" i="1" dirty="0">
                <a:hlinkClick r:id="rId7"/>
              </a:rPr>
              <a:t>lobha</a:t>
            </a:r>
            <a:r>
              <a:rPr lang="en-US" dirty="0"/>
              <a:t> — lust for satisfaction of the senses; </a:t>
            </a:r>
            <a:r>
              <a:rPr lang="en-US" i="1" dirty="0">
                <a:hlinkClick r:id="rId8"/>
              </a:rPr>
              <a:t>hataḥ</a:t>
            </a:r>
            <a:r>
              <a:rPr lang="en-US" dirty="0"/>
              <a:t> — curbed; </a:t>
            </a:r>
            <a:r>
              <a:rPr lang="en-US" i="1" dirty="0">
                <a:hlinkClick r:id="rId9"/>
              </a:rPr>
              <a:t>muhuḥ</a:t>
            </a:r>
            <a:r>
              <a:rPr lang="en-US" dirty="0"/>
              <a:t> — always; </a:t>
            </a:r>
            <a:r>
              <a:rPr lang="en-US" i="1" dirty="0">
                <a:highlight>
                  <a:srgbClr val="FFFF00"/>
                </a:highlight>
                <a:hlinkClick r:id="rId10"/>
              </a:rPr>
              <a:t>mukunda</a:t>
            </a:r>
            <a:r>
              <a:rPr lang="en-US" dirty="0">
                <a:highlight>
                  <a:srgbClr val="FFFF00"/>
                </a:highlight>
              </a:rPr>
              <a:t> — the Personality of Godhead; </a:t>
            </a:r>
            <a:r>
              <a:rPr lang="en-US" i="1" dirty="0">
                <a:highlight>
                  <a:srgbClr val="FFFF00"/>
                </a:highlight>
                <a:hlinkClick r:id="rId11"/>
              </a:rPr>
              <a:t>sevayā</a:t>
            </a:r>
            <a:r>
              <a:rPr lang="en-US" dirty="0">
                <a:highlight>
                  <a:srgbClr val="FFFF00"/>
                </a:highlight>
              </a:rPr>
              <a:t> — by the service of</a:t>
            </a:r>
            <a:r>
              <a:rPr lang="en-US" dirty="0"/>
              <a:t>; </a:t>
            </a:r>
            <a:r>
              <a:rPr lang="en-US" i="1" dirty="0">
                <a:hlinkClick r:id="rId12"/>
              </a:rPr>
              <a:t>yadvat</a:t>
            </a:r>
            <a:r>
              <a:rPr lang="en-US" dirty="0"/>
              <a:t> — as it is; </a:t>
            </a:r>
            <a:r>
              <a:rPr lang="en-US" i="1" dirty="0">
                <a:hlinkClick r:id="rId13"/>
              </a:rPr>
              <a:t>tathā</a:t>
            </a:r>
            <a:r>
              <a:rPr lang="en-US" dirty="0"/>
              <a:t> — like that; </a:t>
            </a:r>
            <a:r>
              <a:rPr lang="en-US" i="1" dirty="0">
                <a:hlinkClick r:id="rId14"/>
              </a:rPr>
              <a:t>ātmā</a:t>
            </a:r>
            <a:r>
              <a:rPr lang="en-US" dirty="0"/>
              <a:t> — the soul; </a:t>
            </a:r>
            <a:r>
              <a:rPr lang="en-US" i="1" dirty="0">
                <a:hlinkClick r:id="rId15"/>
              </a:rPr>
              <a:t>addhā</a:t>
            </a:r>
            <a:r>
              <a:rPr lang="en-US" dirty="0"/>
              <a:t> — for all practical purposes; </a:t>
            </a:r>
            <a:r>
              <a:rPr lang="en-US" i="1" dirty="0">
                <a:hlinkClick r:id="rId16"/>
              </a:rPr>
              <a:t>na</a:t>
            </a:r>
            <a:r>
              <a:rPr lang="en-US" dirty="0"/>
              <a:t> — does not; </a:t>
            </a:r>
            <a:r>
              <a:rPr lang="en-US" i="1" dirty="0">
                <a:hlinkClick r:id="rId17"/>
              </a:rPr>
              <a:t>śāmyati</a:t>
            </a:r>
            <a:r>
              <a:rPr lang="en-US" dirty="0"/>
              <a:t> — be satisfied.</a:t>
            </a:r>
          </a:p>
          <a:p>
            <a:r>
              <a:rPr lang="en-US" b="1" dirty="0"/>
              <a:t>It is true that by practicing restraint of the senses by the yoga system one can get </a:t>
            </a:r>
            <a:r>
              <a:rPr lang="en-US" b="1" dirty="0">
                <a:highlight>
                  <a:srgbClr val="FFFF00"/>
                </a:highlight>
              </a:rPr>
              <a:t>relief</a:t>
            </a:r>
            <a:r>
              <a:rPr lang="en-US" b="1" dirty="0"/>
              <a:t> from the disturbances of desire and lust, but this is not sufficient to give </a:t>
            </a:r>
            <a:r>
              <a:rPr lang="en-US" b="1" dirty="0">
                <a:highlight>
                  <a:srgbClr val="FFFF00"/>
                </a:highlight>
              </a:rPr>
              <a:t>satisfaction</a:t>
            </a:r>
            <a:r>
              <a:rPr lang="en-US" b="1" dirty="0"/>
              <a:t> to the soul, for this [satisfaction] is derived from devotional service to the Personality of Godhead.</a:t>
            </a:r>
            <a:endParaRPr lang="en-US" dirty="0"/>
          </a:p>
        </p:txBody>
      </p:sp>
    </p:spTree>
    <p:extLst>
      <p:ext uri="{BB962C8B-B14F-4D97-AF65-F5344CB8AC3E}">
        <p14:creationId xmlns:p14="http://schemas.microsoft.com/office/powerpoint/2010/main" val="3703290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7352E5-9A4B-D14E-8473-A6DA41E64368}"/>
              </a:ext>
            </a:extLst>
          </p:cNvPr>
          <p:cNvSpPr>
            <a:spLocks noGrp="1"/>
          </p:cNvSpPr>
          <p:nvPr>
            <p:ph type="title"/>
          </p:nvPr>
        </p:nvSpPr>
        <p:spPr>
          <a:xfrm>
            <a:off x="838200" y="365126"/>
            <a:ext cx="10515600" cy="921234"/>
          </a:xfrm>
        </p:spPr>
        <p:txBody>
          <a:bodyPr>
            <a:normAutofit/>
          </a:bodyPr>
          <a:lstStyle/>
          <a:p>
            <a:r>
              <a:rPr lang="en-US" sz="4000" dirty="0"/>
              <a:t>Yoga vs Bhakti :: </a:t>
            </a:r>
            <a:r>
              <a:rPr lang="en-US" sz="4000" dirty="0" err="1"/>
              <a:t>Visvamitra</a:t>
            </a:r>
            <a:r>
              <a:rPr lang="en-US" sz="4000" dirty="0"/>
              <a:t> vs ??</a:t>
            </a:r>
            <a:br>
              <a:rPr lang="en-US" sz="4000" dirty="0"/>
            </a:br>
            <a:r>
              <a:rPr lang="en-US" sz="1600" dirty="0"/>
              <a:t>SB 1.6.35 - T2+P4</a:t>
            </a:r>
          </a:p>
        </p:txBody>
      </p:sp>
      <p:sp>
        <p:nvSpPr>
          <p:cNvPr id="3" name="Content Placeholder 2">
            <a:extLst>
              <a:ext uri="{FF2B5EF4-FFF2-40B4-BE49-F238E27FC236}">
                <a16:creationId xmlns:a16="http://schemas.microsoft.com/office/drawing/2014/main" id="{48F14852-90F8-AE45-A5D4-30E28AE8BE90}"/>
              </a:ext>
            </a:extLst>
          </p:cNvPr>
          <p:cNvSpPr>
            <a:spLocks noGrp="1"/>
          </p:cNvSpPr>
          <p:nvPr>
            <p:ph idx="1"/>
          </p:nvPr>
        </p:nvSpPr>
        <p:spPr>
          <a:xfrm>
            <a:off x="658678" y="1456841"/>
            <a:ext cx="6894266" cy="4672249"/>
          </a:xfrm>
        </p:spPr>
        <p:txBody>
          <a:bodyPr>
            <a:normAutofit/>
          </a:bodyPr>
          <a:lstStyle/>
          <a:p>
            <a:pPr marL="514350" indent="-514350">
              <a:buFont typeface="+mj-lt"/>
              <a:buAutoNum type="alphaUcPeriod"/>
            </a:pPr>
            <a:r>
              <a:rPr lang="en-US" sz="1800" b="1" dirty="0"/>
              <a:t>Translation </a:t>
            </a:r>
          </a:p>
          <a:p>
            <a:pPr marL="971550" lvl="1" indent="-514350">
              <a:buFont typeface="+mj-lt"/>
              <a:buAutoNum type="arabicPeriod"/>
            </a:pPr>
            <a:r>
              <a:rPr lang="en-US" sz="1800" dirty="0"/>
              <a:t>Practicing restraint of the senses by the yoga system one can get relief from the disturbances of desire and lust </a:t>
            </a:r>
            <a:r>
              <a:rPr lang="en-US" sz="1800" dirty="0">
                <a:highlight>
                  <a:srgbClr val="FFFF00"/>
                </a:highlight>
              </a:rPr>
              <a:t>is not sufficient</a:t>
            </a:r>
          </a:p>
          <a:p>
            <a:pPr marL="971550" lvl="1" indent="-514350">
              <a:buFont typeface="+mj-lt"/>
              <a:buAutoNum type="arabicPeriod"/>
            </a:pPr>
            <a:r>
              <a:rPr lang="en-US" sz="1800" dirty="0"/>
              <a:t>Satisfaction is derived from devotional service to the SPG.</a:t>
            </a:r>
          </a:p>
          <a:p>
            <a:pPr marL="514350" indent="-514350">
              <a:buFont typeface="+mj-lt"/>
              <a:buAutoNum type="alphaUcPeriod"/>
            </a:pPr>
            <a:r>
              <a:rPr lang="en-US" sz="1800" b="1" dirty="0"/>
              <a:t>Purport </a:t>
            </a:r>
          </a:p>
          <a:p>
            <a:pPr marL="971550" lvl="1" indent="-514350">
              <a:buFont typeface="+mj-lt"/>
              <a:buAutoNum type="arabicPeriod"/>
            </a:pPr>
            <a:r>
              <a:rPr lang="en-US" sz="1800" i="1" dirty="0"/>
              <a:t>Yoga</a:t>
            </a:r>
            <a:r>
              <a:rPr lang="en-US" sz="1800" dirty="0"/>
              <a:t> aims at controlling the senses which are considered as poisonous snakes or forest fire of material existence</a:t>
            </a:r>
            <a:endParaRPr lang="en-US" sz="1800" b="1" dirty="0"/>
          </a:p>
          <a:p>
            <a:pPr marL="971550" lvl="1" indent="-514350">
              <a:buFont typeface="+mj-lt"/>
              <a:buAutoNum type="arabicPeriod"/>
            </a:pPr>
            <a:r>
              <a:rPr lang="en-US" sz="1800" b="1" dirty="0"/>
              <a:t>Bhakti = extinguishes this forest fire of material life + develops the beautiful flower garden of bhakti that gives us real satisfaction</a:t>
            </a:r>
          </a:p>
          <a:p>
            <a:pPr marL="971550" lvl="1" indent="-514350">
              <a:buFont typeface="+mj-lt"/>
              <a:buAutoNum type="arabicPeriod"/>
            </a:pPr>
            <a:r>
              <a:rPr lang="en-US" sz="1800" dirty="0"/>
              <a:t>Bhakti is more effective and practical for senses are transcendentally engaged</a:t>
            </a:r>
          </a:p>
          <a:p>
            <a:pPr marL="1428750" lvl="2" indent="-514350">
              <a:buFont typeface="+mj-lt"/>
              <a:buAutoNum type="alphaLcPeriod"/>
            </a:pPr>
            <a:r>
              <a:rPr lang="en-US" sz="1800" b="1" dirty="0" err="1"/>
              <a:t>Visvamitra</a:t>
            </a:r>
            <a:r>
              <a:rPr lang="en-US" sz="1800" b="1" dirty="0"/>
              <a:t> vs </a:t>
            </a:r>
            <a:r>
              <a:rPr lang="en-US" sz="1800" b="1" dirty="0" err="1"/>
              <a:t>Haridas</a:t>
            </a:r>
            <a:r>
              <a:rPr lang="en-US" sz="1800" b="1" dirty="0"/>
              <a:t> thakur</a:t>
            </a:r>
          </a:p>
          <a:p>
            <a:pPr marL="971550" lvl="1" indent="-514350">
              <a:buFont typeface="+mj-lt"/>
              <a:buAutoNum type="arabicPeriod"/>
            </a:pPr>
            <a:r>
              <a:rPr lang="en-US" sz="1800" dirty="0"/>
              <a:t>Pure devotional service is transcendental in nature, and the systems of </a:t>
            </a:r>
            <a:r>
              <a:rPr lang="en-US" sz="1800" i="1" dirty="0"/>
              <a:t>yoga</a:t>
            </a:r>
            <a:r>
              <a:rPr lang="en-US" sz="1800" dirty="0"/>
              <a:t> and </a:t>
            </a:r>
            <a:r>
              <a:rPr lang="en-US" sz="1800" i="1" dirty="0" err="1"/>
              <a:t>jñāna</a:t>
            </a:r>
            <a:r>
              <a:rPr lang="en-US" sz="1800" dirty="0"/>
              <a:t> are subordinate to such a process.</a:t>
            </a:r>
            <a:endParaRPr lang="en-US" sz="1800" b="1" dirty="0"/>
          </a:p>
          <a:p>
            <a:endParaRPr lang="en-US" sz="1800" dirty="0"/>
          </a:p>
        </p:txBody>
      </p:sp>
      <p:pic>
        <p:nvPicPr>
          <p:cNvPr id="17410" name="Picture 2" descr="Holy name story: Haridas Thakur and prostitute | Bhagavatam-katha">
            <a:extLst>
              <a:ext uri="{FF2B5EF4-FFF2-40B4-BE49-F238E27FC236}">
                <a16:creationId xmlns:a16="http://schemas.microsoft.com/office/drawing/2014/main" id="{98C0DE59-E510-7243-BD98-880ADF0477D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3804"/>
          <a:stretch/>
        </p:blipFill>
        <p:spPr bwMode="auto">
          <a:xfrm>
            <a:off x="7989293" y="1904282"/>
            <a:ext cx="3423093"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729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8C83-0C5A-9445-80A0-2987AB24928C}"/>
              </a:ext>
            </a:extLst>
          </p:cNvPr>
          <p:cNvSpPr>
            <a:spLocks noGrp="1"/>
          </p:cNvSpPr>
          <p:nvPr>
            <p:ph type="title"/>
          </p:nvPr>
        </p:nvSpPr>
        <p:spPr/>
        <p:txBody>
          <a:bodyPr/>
          <a:lstStyle/>
          <a:p>
            <a:r>
              <a:rPr lang="en-US" dirty="0"/>
              <a:t>SB 1.6.36</a:t>
            </a:r>
          </a:p>
        </p:txBody>
      </p:sp>
      <p:sp>
        <p:nvSpPr>
          <p:cNvPr id="3" name="Content Placeholder 2">
            <a:extLst>
              <a:ext uri="{FF2B5EF4-FFF2-40B4-BE49-F238E27FC236}">
                <a16:creationId xmlns:a16="http://schemas.microsoft.com/office/drawing/2014/main" id="{A9A3E17F-6C67-9C4D-B5F7-FD6DBFB353F1}"/>
              </a:ext>
            </a:extLst>
          </p:cNvPr>
          <p:cNvSpPr>
            <a:spLocks noGrp="1"/>
          </p:cNvSpPr>
          <p:nvPr>
            <p:ph idx="1"/>
          </p:nvPr>
        </p:nvSpPr>
        <p:spPr>
          <a:xfrm>
            <a:off x="838200" y="1375508"/>
            <a:ext cx="10515600" cy="4801455"/>
          </a:xfrm>
        </p:spPr>
        <p:txBody>
          <a:bodyPr>
            <a:normAutofit lnSpcReduction="10000"/>
          </a:bodyPr>
          <a:lstStyle/>
          <a:p>
            <a:r>
              <a:rPr lang="hi-IN" dirty="0"/>
              <a:t>सर्वं तदिदमाख्यातं यत्पृष्टोऽहं त्वयानघ ।</a:t>
            </a:r>
            <a:br>
              <a:rPr lang="hi-IN" dirty="0"/>
            </a:br>
            <a:r>
              <a:rPr lang="hi-IN" dirty="0"/>
              <a:t>जन्मकर्मरहस्यं मे भवतश्चात्मतोषणम् ॥ ३६ ॥</a:t>
            </a:r>
          </a:p>
          <a:p>
            <a:r>
              <a:rPr lang="en-US" i="1" dirty="0" err="1"/>
              <a:t>sarvaṁ</a:t>
            </a:r>
            <a:r>
              <a:rPr lang="en-US" i="1" dirty="0"/>
              <a:t> tad </a:t>
            </a:r>
            <a:r>
              <a:rPr lang="en-US" i="1" dirty="0" err="1"/>
              <a:t>idam</a:t>
            </a:r>
            <a:r>
              <a:rPr lang="en-US" i="1" dirty="0"/>
              <a:t> </a:t>
            </a:r>
            <a:r>
              <a:rPr lang="en-US" i="1" dirty="0" err="1">
                <a:highlight>
                  <a:srgbClr val="FFFF00"/>
                </a:highlight>
              </a:rPr>
              <a:t>ākhyātaṁ</a:t>
            </a:r>
            <a:r>
              <a:rPr lang="en-US" i="1" dirty="0"/>
              <a:t> </a:t>
            </a:r>
            <a:r>
              <a:rPr lang="en-US" i="1" dirty="0" err="1"/>
              <a:t>yat</a:t>
            </a:r>
            <a:r>
              <a:rPr lang="en-US" i="1" dirty="0"/>
              <a:t> </a:t>
            </a:r>
            <a:r>
              <a:rPr lang="en-US" i="1" dirty="0" err="1"/>
              <a:t>pṛṣṭo</a:t>
            </a:r>
            <a:r>
              <a:rPr lang="en-US" i="1" dirty="0"/>
              <a:t> ’</a:t>
            </a:r>
            <a:r>
              <a:rPr lang="en-US" i="1" dirty="0" err="1"/>
              <a:t>haṁ</a:t>
            </a:r>
            <a:r>
              <a:rPr lang="en-US" i="1" dirty="0"/>
              <a:t> </a:t>
            </a:r>
            <a:r>
              <a:rPr lang="en-US" i="1" dirty="0" err="1">
                <a:highlight>
                  <a:srgbClr val="FFFF00"/>
                </a:highlight>
              </a:rPr>
              <a:t>tvayānagha</a:t>
            </a:r>
            <a:br>
              <a:rPr lang="en-US" i="1" dirty="0"/>
            </a:br>
            <a:r>
              <a:rPr lang="en-US" i="1" dirty="0" err="1">
                <a:highlight>
                  <a:srgbClr val="FFFF00"/>
                </a:highlight>
              </a:rPr>
              <a:t>janma</a:t>
            </a:r>
            <a:r>
              <a:rPr lang="en-US" i="1" dirty="0">
                <a:highlight>
                  <a:srgbClr val="FFFF00"/>
                </a:highlight>
              </a:rPr>
              <a:t>-karma-</a:t>
            </a:r>
            <a:r>
              <a:rPr lang="en-US" i="1" dirty="0" err="1">
                <a:highlight>
                  <a:srgbClr val="FFFF00"/>
                </a:highlight>
              </a:rPr>
              <a:t>rahasyaṁ</a:t>
            </a:r>
            <a:r>
              <a:rPr lang="en-US" i="1" dirty="0"/>
              <a:t> me </a:t>
            </a:r>
            <a:r>
              <a:rPr lang="en-US" i="1" dirty="0" err="1"/>
              <a:t>bhavataś</a:t>
            </a:r>
            <a:r>
              <a:rPr lang="en-US" i="1" dirty="0"/>
              <a:t> </a:t>
            </a:r>
            <a:r>
              <a:rPr lang="en-US" i="1" dirty="0" err="1">
                <a:highlight>
                  <a:srgbClr val="FFFF00"/>
                </a:highlight>
              </a:rPr>
              <a:t>cātma-toṣaṇam</a:t>
            </a:r>
            <a:endParaRPr lang="en-US" b="1" dirty="0">
              <a:highlight>
                <a:srgbClr val="FFFF00"/>
              </a:highlight>
            </a:endParaRPr>
          </a:p>
          <a:p>
            <a:r>
              <a:rPr lang="en-US" i="1" dirty="0">
                <a:hlinkClick r:id="rId2"/>
              </a:rPr>
              <a:t>sarvam</a:t>
            </a:r>
            <a:r>
              <a:rPr lang="en-US" dirty="0"/>
              <a:t> — all; </a:t>
            </a:r>
            <a:r>
              <a:rPr lang="en-US" i="1" dirty="0">
                <a:hlinkClick r:id="rId3"/>
              </a:rPr>
              <a:t>tat</a:t>
            </a:r>
            <a:r>
              <a:rPr lang="en-US" dirty="0"/>
              <a:t> — that; </a:t>
            </a:r>
            <a:r>
              <a:rPr lang="en-US" i="1" dirty="0">
                <a:hlinkClick r:id="rId4"/>
              </a:rPr>
              <a:t>idam</a:t>
            </a:r>
            <a:r>
              <a:rPr lang="en-US" dirty="0"/>
              <a:t> — this; </a:t>
            </a:r>
            <a:r>
              <a:rPr lang="en-US" i="1" dirty="0">
                <a:highlight>
                  <a:srgbClr val="FFFF00"/>
                </a:highlight>
                <a:hlinkClick r:id="rId5"/>
              </a:rPr>
              <a:t>ākhyātam</a:t>
            </a:r>
            <a:r>
              <a:rPr lang="en-US" dirty="0">
                <a:highlight>
                  <a:srgbClr val="FFFF00"/>
                </a:highlight>
              </a:rPr>
              <a:t> — described</a:t>
            </a:r>
            <a:r>
              <a:rPr lang="en-US" dirty="0"/>
              <a:t>; </a:t>
            </a:r>
            <a:r>
              <a:rPr lang="en-US" i="1" dirty="0">
                <a:hlinkClick r:id="rId6"/>
              </a:rPr>
              <a:t>yat</a:t>
            </a:r>
            <a:r>
              <a:rPr lang="en-US" dirty="0"/>
              <a:t> — whatever; </a:t>
            </a:r>
            <a:r>
              <a:rPr lang="en-US" i="1" dirty="0">
                <a:hlinkClick r:id="rId7"/>
              </a:rPr>
              <a:t>pṛṣṭaḥ</a:t>
            </a:r>
            <a:r>
              <a:rPr lang="en-US" dirty="0"/>
              <a:t> — asked by; </a:t>
            </a:r>
            <a:r>
              <a:rPr lang="en-US" i="1" dirty="0">
                <a:hlinkClick r:id="rId8"/>
              </a:rPr>
              <a:t>aham</a:t>
            </a:r>
            <a:r>
              <a:rPr lang="en-US" dirty="0"/>
              <a:t> — me; </a:t>
            </a:r>
            <a:r>
              <a:rPr lang="en-US" i="1" dirty="0">
                <a:hlinkClick r:id="rId9"/>
              </a:rPr>
              <a:t>tvayā</a:t>
            </a:r>
            <a:r>
              <a:rPr lang="en-US" dirty="0"/>
              <a:t> — by you; </a:t>
            </a:r>
            <a:r>
              <a:rPr lang="en-US" i="1" dirty="0">
                <a:highlight>
                  <a:srgbClr val="FFFF00"/>
                </a:highlight>
                <a:hlinkClick r:id="rId10"/>
              </a:rPr>
              <a:t>anagha</a:t>
            </a:r>
            <a:r>
              <a:rPr lang="en-US" dirty="0">
                <a:highlight>
                  <a:srgbClr val="FFFF00"/>
                </a:highlight>
              </a:rPr>
              <a:t> — without any sins</a:t>
            </a:r>
            <a:r>
              <a:rPr lang="en-US" dirty="0"/>
              <a:t>; </a:t>
            </a:r>
            <a:r>
              <a:rPr lang="en-US" i="1" dirty="0">
                <a:hlinkClick r:id="rId11"/>
              </a:rPr>
              <a:t>janma</a:t>
            </a:r>
            <a:r>
              <a:rPr lang="en-US" dirty="0"/>
              <a:t> — birth; </a:t>
            </a:r>
            <a:r>
              <a:rPr lang="en-US" i="1" dirty="0">
                <a:hlinkClick r:id="rId12"/>
              </a:rPr>
              <a:t>karma</a:t>
            </a:r>
            <a:r>
              <a:rPr lang="en-US" dirty="0"/>
              <a:t> — activities; </a:t>
            </a:r>
            <a:r>
              <a:rPr lang="en-US" i="1" dirty="0">
                <a:hlinkClick r:id="rId13"/>
              </a:rPr>
              <a:t>rahasyam</a:t>
            </a:r>
            <a:r>
              <a:rPr lang="en-US" dirty="0"/>
              <a:t> — mysteries; </a:t>
            </a:r>
            <a:r>
              <a:rPr lang="en-US" i="1" dirty="0">
                <a:hlinkClick r:id="rId14"/>
              </a:rPr>
              <a:t>me</a:t>
            </a:r>
            <a:r>
              <a:rPr lang="en-US" dirty="0"/>
              <a:t> — mine; </a:t>
            </a:r>
            <a:r>
              <a:rPr lang="en-US" i="1" dirty="0">
                <a:hlinkClick r:id="rId15"/>
              </a:rPr>
              <a:t>bhavataḥ</a:t>
            </a:r>
            <a:r>
              <a:rPr lang="en-US" dirty="0"/>
              <a:t> — your; </a:t>
            </a:r>
            <a:r>
              <a:rPr lang="en-US" i="1" dirty="0">
                <a:hlinkClick r:id="rId16"/>
              </a:rPr>
              <a:t>ca</a:t>
            </a:r>
            <a:r>
              <a:rPr lang="en-US" dirty="0"/>
              <a:t> — and; </a:t>
            </a:r>
            <a:r>
              <a:rPr lang="en-US" i="1" dirty="0">
                <a:hlinkClick r:id="rId17"/>
              </a:rPr>
              <a:t>ātma</a:t>
            </a:r>
            <a:r>
              <a:rPr lang="en-US" dirty="0"/>
              <a:t> — self; </a:t>
            </a:r>
            <a:r>
              <a:rPr lang="en-US" i="1" dirty="0">
                <a:highlight>
                  <a:srgbClr val="FFFF00"/>
                </a:highlight>
                <a:hlinkClick r:id="rId18"/>
              </a:rPr>
              <a:t>toṣaṇam</a:t>
            </a:r>
            <a:r>
              <a:rPr lang="en-US" dirty="0">
                <a:highlight>
                  <a:srgbClr val="FFFF00"/>
                </a:highlight>
              </a:rPr>
              <a:t> — satisfaction</a:t>
            </a:r>
            <a:r>
              <a:rPr lang="en-US" dirty="0"/>
              <a:t>.</a:t>
            </a:r>
          </a:p>
          <a:p>
            <a:r>
              <a:rPr lang="en-US" b="1" dirty="0"/>
              <a:t>O </a:t>
            </a:r>
            <a:r>
              <a:rPr lang="en-US" b="1" dirty="0" err="1"/>
              <a:t>Vyāsadeva</a:t>
            </a:r>
            <a:r>
              <a:rPr lang="en-US" b="1" dirty="0"/>
              <a:t>, you are freed from all sins. Thus I have explained my birth and activities for self-realization, as you asked. All this will be conducive for your personal satisfaction also.</a:t>
            </a:r>
            <a:endParaRPr lang="en-US" dirty="0"/>
          </a:p>
        </p:txBody>
      </p:sp>
    </p:spTree>
    <p:extLst>
      <p:ext uri="{BB962C8B-B14F-4D97-AF65-F5344CB8AC3E}">
        <p14:creationId xmlns:p14="http://schemas.microsoft.com/office/powerpoint/2010/main" val="41213922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436" name="Rectangle 70">
            <a:extLst>
              <a:ext uri="{FF2B5EF4-FFF2-40B4-BE49-F238E27FC236}">
                <a16:creationId xmlns:a16="http://schemas.microsoft.com/office/drawing/2014/main" id="{D93394DA-E684-47C2-9020-13225823F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7352E5-9A4B-D14E-8473-A6DA41E64368}"/>
              </a:ext>
            </a:extLst>
          </p:cNvPr>
          <p:cNvSpPr>
            <a:spLocks noGrp="1"/>
          </p:cNvSpPr>
          <p:nvPr>
            <p:ph type="title"/>
          </p:nvPr>
        </p:nvSpPr>
        <p:spPr>
          <a:xfrm>
            <a:off x="838200" y="365125"/>
            <a:ext cx="10515600" cy="1306443"/>
          </a:xfrm>
        </p:spPr>
        <p:txBody>
          <a:bodyPr>
            <a:normAutofit/>
          </a:bodyPr>
          <a:lstStyle/>
          <a:p>
            <a:r>
              <a:rPr lang="en-US" sz="4000" dirty="0"/>
              <a:t>Pure Devotee pastimes gives soul satisfaction</a:t>
            </a:r>
            <a:br>
              <a:rPr lang="en-US" sz="4000" dirty="0"/>
            </a:br>
            <a:r>
              <a:rPr lang="en-US" sz="1600" dirty="0"/>
              <a:t>SB 1.6.36 - T2+P4</a:t>
            </a:r>
          </a:p>
        </p:txBody>
      </p:sp>
      <p:sp>
        <p:nvSpPr>
          <p:cNvPr id="3" name="Content Placeholder 2">
            <a:extLst>
              <a:ext uri="{FF2B5EF4-FFF2-40B4-BE49-F238E27FC236}">
                <a16:creationId xmlns:a16="http://schemas.microsoft.com/office/drawing/2014/main" id="{48F14852-90F8-AE45-A5D4-30E28AE8BE90}"/>
              </a:ext>
            </a:extLst>
          </p:cNvPr>
          <p:cNvSpPr>
            <a:spLocks noGrp="1"/>
          </p:cNvSpPr>
          <p:nvPr>
            <p:ph idx="1"/>
          </p:nvPr>
        </p:nvSpPr>
        <p:spPr>
          <a:xfrm>
            <a:off x="838200" y="1825625"/>
            <a:ext cx="6714744" cy="4303465"/>
          </a:xfrm>
        </p:spPr>
        <p:txBody>
          <a:bodyPr>
            <a:noAutofit/>
          </a:bodyPr>
          <a:lstStyle/>
          <a:p>
            <a:pPr marL="514350" indent="-514350">
              <a:buFont typeface="+mj-lt"/>
              <a:buAutoNum type="alphaUcPeriod"/>
            </a:pPr>
            <a:r>
              <a:rPr lang="en-US" sz="1600" b="1" dirty="0"/>
              <a:t>Translation </a:t>
            </a:r>
          </a:p>
          <a:p>
            <a:pPr marL="971550" lvl="1" indent="-514350">
              <a:buFont typeface="+mj-lt"/>
              <a:buAutoNum type="arabicPeriod"/>
            </a:pPr>
            <a:r>
              <a:rPr lang="en-US" sz="1600" dirty="0"/>
              <a:t>Questions and answers related to pure devotees gives us real benefit</a:t>
            </a:r>
            <a:endParaRPr lang="en-US" sz="1600" dirty="0">
              <a:highlight>
                <a:srgbClr val="FFFF00"/>
              </a:highlight>
            </a:endParaRPr>
          </a:p>
          <a:p>
            <a:pPr marL="971550" lvl="1" indent="-514350">
              <a:buFont typeface="+mj-lt"/>
              <a:buAutoNum type="arabicPeriod"/>
            </a:pPr>
            <a:r>
              <a:rPr lang="en-US" sz="1600" dirty="0"/>
              <a:t>Satisfaction is derived from listening to the pastimes of pure devotees.</a:t>
            </a:r>
          </a:p>
          <a:p>
            <a:pPr marL="514350" indent="-514350">
              <a:buFont typeface="+mj-lt"/>
              <a:buAutoNum type="alphaUcPeriod"/>
            </a:pPr>
            <a:r>
              <a:rPr lang="en-US" sz="1600" b="1" dirty="0"/>
              <a:t>Purport </a:t>
            </a:r>
          </a:p>
          <a:p>
            <a:pPr marL="971550" lvl="1" indent="-514350">
              <a:buFont typeface="+mj-lt"/>
              <a:buAutoNum type="arabicPeriod"/>
            </a:pPr>
            <a:r>
              <a:rPr lang="en-US" sz="1600" dirty="0"/>
              <a:t>Seed of devotion </a:t>
            </a:r>
            <a:r>
              <a:rPr lang="en-US" sz="1600" dirty="0">
                <a:sym typeface="Wingdings" pitchFamily="2" charset="2"/>
              </a:rPr>
              <a:t>= </a:t>
            </a:r>
            <a:r>
              <a:rPr lang="en-US" sz="1600" dirty="0"/>
              <a:t>transcendental association + Hearing + Service </a:t>
            </a:r>
          </a:p>
          <a:p>
            <a:pPr marL="971550" lvl="1" indent="-514350">
              <a:buFont typeface="+mj-lt"/>
              <a:buAutoNum type="arabicPeriod"/>
            </a:pPr>
            <a:r>
              <a:rPr lang="en-US" sz="1600" dirty="0"/>
              <a:t>Devotion </a:t>
            </a:r>
            <a:r>
              <a:rPr lang="en-US" sz="1600" dirty="0">
                <a:sym typeface="Wingdings" pitchFamily="2" charset="2"/>
              </a:rPr>
              <a:t>brings </a:t>
            </a:r>
            <a:r>
              <a:rPr lang="en-US" sz="1600" dirty="0"/>
              <a:t>detachment from worldliness </a:t>
            </a:r>
            <a:r>
              <a:rPr lang="en-US" sz="1600" dirty="0">
                <a:sym typeface="Wingdings" pitchFamily="2" charset="2"/>
              </a:rPr>
              <a:t> ability to handle distress</a:t>
            </a:r>
            <a:endParaRPr lang="en-US" sz="1600" dirty="0"/>
          </a:p>
          <a:p>
            <a:pPr marL="971550" lvl="1" indent="-514350">
              <a:buFont typeface="+mj-lt"/>
              <a:buAutoNum type="arabicPeriod"/>
            </a:pPr>
            <a:r>
              <a:rPr lang="en-US" sz="1600" dirty="0">
                <a:sym typeface="Wingdings" pitchFamily="2" charset="2"/>
              </a:rPr>
              <a:t>Sincere urge to meet the Lord CAN be realized by His mercy</a:t>
            </a:r>
            <a:endParaRPr lang="en-US" sz="1600" dirty="0"/>
          </a:p>
          <a:p>
            <a:pPr marL="971550" lvl="1" indent="-514350">
              <a:buFont typeface="+mj-lt"/>
              <a:buAutoNum type="arabicPeriod"/>
            </a:pPr>
            <a:r>
              <a:rPr lang="en-US" sz="1600" dirty="0"/>
              <a:t>Pure devotional service transforms of material body to spiritual one.</a:t>
            </a:r>
          </a:p>
          <a:p>
            <a:pPr marL="1428750" lvl="2" indent="-514350">
              <a:buFont typeface="+mj-lt"/>
              <a:buAutoNum type="alphaLcPeriod"/>
            </a:pPr>
            <a:r>
              <a:rPr lang="en-US" sz="1600" dirty="0"/>
              <a:t>Hearing about pure devotees give us great confidence </a:t>
            </a:r>
          </a:p>
          <a:p>
            <a:pPr marL="1885950" lvl="3" indent="-514350">
              <a:buFont typeface="+mj-lt"/>
              <a:buAutoNum type="romanLcPeriod"/>
            </a:pPr>
            <a:r>
              <a:rPr lang="en-US" sz="1600" dirty="0"/>
              <a:t>Example: Seeing a product running in production</a:t>
            </a:r>
          </a:p>
          <a:p>
            <a:pPr marL="1428750" lvl="2" indent="-514350">
              <a:buFont typeface="+mj-lt"/>
              <a:buAutoNum type="alphaLcPeriod"/>
            </a:pPr>
            <a:r>
              <a:rPr lang="en-US" sz="1600" dirty="0"/>
              <a:t>Pure devotion gives us real freedom </a:t>
            </a:r>
          </a:p>
          <a:p>
            <a:pPr marL="1885950" lvl="3" indent="-514350">
              <a:buFont typeface="+mj-lt"/>
              <a:buAutoNum type="romanLcPeriod"/>
            </a:pPr>
            <a:r>
              <a:rPr lang="en-US" sz="1600" dirty="0"/>
              <a:t>Like a faithful son has access to fathers whole house</a:t>
            </a:r>
          </a:p>
        </p:txBody>
      </p:sp>
      <p:pic>
        <p:nvPicPr>
          <p:cNvPr id="18434" name="Picture 2" descr="Narottama Dasa Thakura | Gaudiya History">
            <a:extLst>
              <a:ext uri="{FF2B5EF4-FFF2-40B4-BE49-F238E27FC236}">
                <a16:creationId xmlns:a16="http://schemas.microsoft.com/office/drawing/2014/main" id="{996F1090-E0DE-0446-BFAD-675F0CAD413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290" r="2514"/>
          <a:stretch/>
        </p:blipFill>
        <p:spPr bwMode="auto">
          <a:xfrm>
            <a:off x="7989293" y="1904282"/>
            <a:ext cx="3423093" cy="4224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2658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Arc 77">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0C7BEE3F-55FE-4440-98D8-B82C3C57242A}"/>
              </a:ext>
            </a:extLst>
          </p:cNvPr>
          <p:cNvSpPr>
            <a:spLocks noGrp="1"/>
          </p:cNvSpPr>
          <p:nvPr>
            <p:ph type="title"/>
          </p:nvPr>
        </p:nvSpPr>
        <p:spPr>
          <a:xfrm>
            <a:off x="4184542" y="486184"/>
            <a:ext cx="7363990" cy="1325563"/>
          </a:xfrm>
        </p:spPr>
        <p:txBody>
          <a:bodyPr>
            <a:normAutofit/>
          </a:bodyPr>
          <a:lstStyle/>
          <a:p>
            <a:r>
              <a:rPr lang="en-US" dirty="0" err="1"/>
              <a:t>Narottam</a:t>
            </a:r>
            <a:r>
              <a:rPr lang="en-US" dirty="0"/>
              <a:t> Das Thakur</a:t>
            </a:r>
            <a:br>
              <a:rPr lang="en-US" dirty="0"/>
            </a:br>
            <a:r>
              <a:rPr lang="en-US" sz="1600" dirty="0"/>
              <a:t>Ocean of compassion </a:t>
            </a:r>
          </a:p>
        </p:txBody>
      </p:sp>
      <p:pic>
        <p:nvPicPr>
          <p:cNvPr id="21506" name="Picture 2" descr="Srila Narottam Das Thakur - A Miracle born of Compassion - Mayapur.com">
            <a:extLst>
              <a:ext uri="{FF2B5EF4-FFF2-40B4-BE49-F238E27FC236}">
                <a16:creationId xmlns:a16="http://schemas.microsoft.com/office/drawing/2014/main" id="{008D5B4E-B20C-9748-9847-C65009E46F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41" b="1859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822A4D42-17EF-F647-A7D3-FF3B08DE47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167" r="616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21510" name="Content Placeholder 21509">
            <a:extLst>
              <a:ext uri="{FF2B5EF4-FFF2-40B4-BE49-F238E27FC236}">
                <a16:creationId xmlns:a16="http://schemas.microsoft.com/office/drawing/2014/main" id="{3366FC88-C31C-49DF-A613-92DEDC59CC2D}"/>
              </a:ext>
            </a:extLst>
          </p:cNvPr>
          <p:cNvSpPr>
            <a:spLocks noGrp="1"/>
          </p:cNvSpPr>
          <p:nvPr>
            <p:ph idx="1"/>
          </p:nvPr>
        </p:nvSpPr>
        <p:spPr>
          <a:xfrm>
            <a:off x="4184542" y="1946684"/>
            <a:ext cx="7363990" cy="4351338"/>
          </a:xfrm>
        </p:spPr>
        <p:txBody>
          <a:bodyPr>
            <a:normAutofit fontScale="70000" lnSpcReduction="20000"/>
          </a:bodyPr>
          <a:lstStyle/>
          <a:p>
            <a:r>
              <a:rPr lang="en-US" dirty="0"/>
              <a:t>From the </a:t>
            </a:r>
            <a:r>
              <a:rPr lang="en-US" dirty="0" err="1"/>
              <a:t>kayastha</a:t>
            </a:r>
            <a:r>
              <a:rPr lang="en-US" dirty="0"/>
              <a:t> community, very wealthy landowner but considered to be of the </a:t>
            </a:r>
            <a:r>
              <a:rPr lang="en-US" dirty="0" err="1"/>
              <a:t>sudra</a:t>
            </a:r>
            <a:r>
              <a:rPr lang="en-US" dirty="0"/>
              <a:t> cast.</a:t>
            </a:r>
          </a:p>
          <a:p>
            <a:r>
              <a:rPr lang="en-US" dirty="0"/>
              <a:t>Went to </a:t>
            </a:r>
            <a:r>
              <a:rPr lang="en-US" dirty="0" err="1"/>
              <a:t>Vrindavana</a:t>
            </a:r>
            <a:r>
              <a:rPr lang="en-US" dirty="0"/>
              <a:t> - </a:t>
            </a:r>
            <a:r>
              <a:rPr lang="en-US" dirty="0" err="1"/>
              <a:t>Jiva</a:t>
            </a:r>
            <a:r>
              <a:rPr lang="en-US" dirty="0"/>
              <a:t> </a:t>
            </a:r>
            <a:r>
              <a:rPr lang="en-US" dirty="0" err="1"/>
              <a:t>Gosvami</a:t>
            </a:r>
            <a:r>
              <a:rPr lang="en-US" dirty="0"/>
              <a:t> personally told him to take initiation from </a:t>
            </a:r>
            <a:r>
              <a:rPr lang="en-US" dirty="0" err="1"/>
              <a:t>Lokanatha</a:t>
            </a:r>
            <a:r>
              <a:rPr lang="en-US" dirty="0"/>
              <a:t> </a:t>
            </a:r>
            <a:r>
              <a:rPr lang="en-US" dirty="0" err="1"/>
              <a:t>dasa</a:t>
            </a:r>
            <a:r>
              <a:rPr lang="en-US" dirty="0"/>
              <a:t> </a:t>
            </a:r>
            <a:r>
              <a:rPr lang="en-US" dirty="0" err="1"/>
              <a:t>Gosvami</a:t>
            </a:r>
            <a:endParaRPr lang="en-US" dirty="0"/>
          </a:p>
          <a:p>
            <a:r>
              <a:rPr lang="en-US" dirty="0"/>
              <a:t>Incredible disappearance pastime </a:t>
            </a:r>
          </a:p>
          <a:p>
            <a:pPr lvl="1"/>
            <a:r>
              <a:rPr lang="en-US" dirty="0"/>
              <a:t>He asked his disciples to bring him to the Ganges and pour the water on his body with their bare hands. While bathing they saw his skin turn white and it started to melt. Touched by the water of the Ganges, his body was turning into milk and was just merging into the Ganges. They saw their </a:t>
            </a:r>
            <a:r>
              <a:rPr lang="en-US" dirty="0" err="1"/>
              <a:t>Gurudev</a:t>
            </a:r>
            <a:r>
              <a:rPr lang="en-US" dirty="0"/>
              <a:t> was getting smaller slowly melting away. </a:t>
            </a:r>
          </a:p>
          <a:p>
            <a:r>
              <a:rPr lang="en-US" dirty="0"/>
              <a:t>Wrote </a:t>
            </a:r>
            <a:r>
              <a:rPr lang="en-US" dirty="0" err="1"/>
              <a:t>Prarthana</a:t>
            </a:r>
            <a:r>
              <a:rPr lang="en-US" dirty="0"/>
              <a:t> and </a:t>
            </a:r>
            <a:r>
              <a:rPr lang="en-US" dirty="0" err="1"/>
              <a:t>Prema</a:t>
            </a:r>
            <a:r>
              <a:rPr lang="en-US" dirty="0"/>
              <a:t>-bhakti-Chandrika </a:t>
            </a:r>
          </a:p>
          <a:p>
            <a:pPr lvl="1"/>
            <a:r>
              <a:rPr lang="en-US" dirty="0"/>
              <a:t>He wrote many devotional songs</a:t>
            </a:r>
          </a:p>
          <a:p>
            <a:pPr lvl="2"/>
            <a:r>
              <a:rPr lang="en-US" dirty="0"/>
              <a:t>Sri </a:t>
            </a:r>
            <a:r>
              <a:rPr lang="en-US" dirty="0" err="1"/>
              <a:t>Krsna</a:t>
            </a:r>
            <a:r>
              <a:rPr lang="en-US" dirty="0"/>
              <a:t> </a:t>
            </a:r>
            <a:r>
              <a:rPr lang="en-US" dirty="0" err="1"/>
              <a:t>Caitanya</a:t>
            </a:r>
            <a:r>
              <a:rPr lang="en-US" dirty="0"/>
              <a:t> Prabhu </a:t>
            </a:r>
            <a:r>
              <a:rPr lang="en-US" dirty="0" err="1"/>
              <a:t>doya</a:t>
            </a:r>
            <a:r>
              <a:rPr lang="en-US" dirty="0"/>
              <a:t> koro more</a:t>
            </a:r>
          </a:p>
          <a:p>
            <a:pPr lvl="2"/>
            <a:r>
              <a:rPr lang="en-US" dirty="0"/>
              <a:t>Guru Vandana</a:t>
            </a:r>
          </a:p>
          <a:p>
            <a:pPr lvl="2"/>
            <a:r>
              <a:rPr lang="en-US" dirty="0"/>
              <a:t>Je anilo </a:t>
            </a:r>
            <a:r>
              <a:rPr lang="en-US" dirty="0" err="1"/>
              <a:t>prema</a:t>
            </a:r>
            <a:r>
              <a:rPr lang="en-US" dirty="0"/>
              <a:t> </a:t>
            </a:r>
            <a:r>
              <a:rPr lang="en-US" dirty="0" err="1"/>
              <a:t>dhana</a:t>
            </a:r>
            <a:endParaRPr lang="en-US" dirty="0"/>
          </a:p>
          <a:p>
            <a:pPr lvl="2"/>
            <a:r>
              <a:rPr lang="en-US" i="1" dirty="0" err="1"/>
              <a:t>gauranga</a:t>
            </a:r>
            <a:r>
              <a:rPr lang="en-US" i="1" dirty="0"/>
              <a:t>' </a:t>
            </a:r>
            <a:r>
              <a:rPr lang="en-US" i="1" dirty="0" err="1"/>
              <a:t>bolite</a:t>
            </a:r>
            <a:r>
              <a:rPr lang="en-US" i="1" dirty="0"/>
              <a:t> </a:t>
            </a:r>
            <a:r>
              <a:rPr lang="en-US" i="1" dirty="0" err="1"/>
              <a:t>ha'be</a:t>
            </a:r>
            <a:r>
              <a:rPr lang="en-US" i="1" dirty="0"/>
              <a:t> </a:t>
            </a:r>
            <a:r>
              <a:rPr lang="en-US" i="1" dirty="0" err="1"/>
              <a:t>pulaka-sarira</a:t>
            </a:r>
            <a:endParaRPr lang="en-US" dirty="0"/>
          </a:p>
          <a:p>
            <a:pPr lvl="1"/>
            <a:endParaRPr lang="en-US" dirty="0"/>
          </a:p>
        </p:txBody>
      </p:sp>
    </p:spTree>
    <p:extLst>
      <p:ext uri="{BB962C8B-B14F-4D97-AF65-F5344CB8AC3E}">
        <p14:creationId xmlns:p14="http://schemas.microsoft.com/office/powerpoint/2010/main" val="13278640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8C83-0C5A-9445-80A0-2987AB24928C}"/>
              </a:ext>
            </a:extLst>
          </p:cNvPr>
          <p:cNvSpPr>
            <a:spLocks noGrp="1"/>
          </p:cNvSpPr>
          <p:nvPr>
            <p:ph type="title"/>
          </p:nvPr>
        </p:nvSpPr>
        <p:spPr/>
        <p:txBody>
          <a:bodyPr/>
          <a:lstStyle/>
          <a:p>
            <a:r>
              <a:rPr lang="en-US" dirty="0"/>
              <a:t>SB 1.6.37</a:t>
            </a:r>
          </a:p>
        </p:txBody>
      </p:sp>
      <p:sp>
        <p:nvSpPr>
          <p:cNvPr id="3" name="Content Placeholder 2">
            <a:extLst>
              <a:ext uri="{FF2B5EF4-FFF2-40B4-BE49-F238E27FC236}">
                <a16:creationId xmlns:a16="http://schemas.microsoft.com/office/drawing/2014/main" id="{A9A3E17F-6C67-9C4D-B5F7-FD6DBFB353F1}"/>
              </a:ext>
            </a:extLst>
          </p:cNvPr>
          <p:cNvSpPr>
            <a:spLocks noGrp="1"/>
          </p:cNvSpPr>
          <p:nvPr>
            <p:ph idx="1"/>
          </p:nvPr>
        </p:nvSpPr>
        <p:spPr>
          <a:xfrm>
            <a:off x="838200" y="1375508"/>
            <a:ext cx="10515600" cy="4801455"/>
          </a:xfrm>
        </p:spPr>
        <p:txBody>
          <a:bodyPr>
            <a:normAutofit fontScale="92500" lnSpcReduction="20000"/>
          </a:bodyPr>
          <a:lstStyle/>
          <a:p>
            <a:r>
              <a:rPr lang="hi-IN" dirty="0"/>
              <a:t>सूत उवाच</a:t>
            </a:r>
            <a:br>
              <a:rPr lang="hi-IN" dirty="0"/>
            </a:br>
            <a:r>
              <a:rPr lang="hi-IN" dirty="0"/>
              <a:t>एवं सम्भाष्य भगवान्नारदो वासवीसुतम् ।</a:t>
            </a:r>
            <a:br>
              <a:rPr lang="hi-IN" dirty="0"/>
            </a:br>
            <a:r>
              <a:rPr lang="hi-IN" dirty="0"/>
              <a:t>आमन्‍त्र्य वीणां रणयन् ययौ याद‍ृच्छिको मुनि: ॥ ३७ ॥</a:t>
            </a:r>
          </a:p>
          <a:p>
            <a:r>
              <a:rPr lang="en-US" i="1" dirty="0" err="1"/>
              <a:t>sūta</a:t>
            </a:r>
            <a:r>
              <a:rPr lang="en-US" i="1" dirty="0"/>
              <a:t> </a:t>
            </a:r>
            <a:r>
              <a:rPr lang="en-US" i="1" dirty="0" err="1"/>
              <a:t>uvāca</a:t>
            </a:r>
            <a:br>
              <a:rPr lang="en-US" i="1" dirty="0"/>
            </a:br>
            <a:r>
              <a:rPr lang="en-US" i="1" dirty="0" err="1"/>
              <a:t>evaṁ</a:t>
            </a:r>
            <a:r>
              <a:rPr lang="en-US" i="1" dirty="0"/>
              <a:t> </a:t>
            </a:r>
            <a:r>
              <a:rPr lang="en-US" i="1" dirty="0" err="1"/>
              <a:t>sambhāṣya</a:t>
            </a:r>
            <a:r>
              <a:rPr lang="en-US" i="1" dirty="0"/>
              <a:t> </a:t>
            </a:r>
            <a:r>
              <a:rPr lang="en-US" i="1" dirty="0" err="1"/>
              <a:t>bhagavān</a:t>
            </a:r>
            <a:r>
              <a:rPr lang="en-US" i="1" dirty="0"/>
              <a:t> </a:t>
            </a:r>
            <a:r>
              <a:rPr lang="en-US" i="1" dirty="0" err="1"/>
              <a:t>nārado</a:t>
            </a:r>
            <a:r>
              <a:rPr lang="en-US" i="1" dirty="0"/>
              <a:t> </a:t>
            </a:r>
            <a:r>
              <a:rPr lang="en-US" i="1" dirty="0" err="1"/>
              <a:t>vāsavī-sutam</a:t>
            </a:r>
            <a:br>
              <a:rPr lang="en-US" i="1" dirty="0"/>
            </a:br>
            <a:r>
              <a:rPr lang="en-US" i="1" dirty="0" err="1"/>
              <a:t>āmantrya</a:t>
            </a:r>
            <a:r>
              <a:rPr lang="en-US" i="1" dirty="0"/>
              <a:t> </a:t>
            </a:r>
            <a:r>
              <a:rPr lang="en-US" i="1" dirty="0" err="1"/>
              <a:t>vīṇāṁ</a:t>
            </a:r>
            <a:r>
              <a:rPr lang="en-US" i="1" dirty="0"/>
              <a:t> </a:t>
            </a:r>
            <a:r>
              <a:rPr lang="en-US" i="1" dirty="0" err="1"/>
              <a:t>raṇayan</a:t>
            </a:r>
            <a:r>
              <a:rPr lang="en-US" i="1" dirty="0"/>
              <a:t> </a:t>
            </a:r>
            <a:r>
              <a:rPr lang="en-US" i="1" dirty="0" err="1"/>
              <a:t>yayau</a:t>
            </a:r>
            <a:r>
              <a:rPr lang="en-US" i="1" dirty="0"/>
              <a:t> </a:t>
            </a:r>
            <a:r>
              <a:rPr lang="en-US" i="1" dirty="0" err="1">
                <a:highlight>
                  <a:srgbClr val="FFFF00"/>
                </a:highlight>
              </a:rPr>
              <a:t>yādṛcchiko</a:t>
            </a:r>
            <a:r>
              <a:rPr lang="en-US" i="1" dirty="0"/>
              <a:t> </a:t>
            </a:r>
            <a:r>
              <a:rPr lang="en-US" i="1" dirty="0" err="1"/>
              <a:t>muniḥ</a:t>
            </a:r>
            <a:endParaRPr lang="en-US" b="1" dirty="0"/>
          </a:p>
          <a:p>
            <a:r>
              <a:rPr lang="en-US" i="1" dirty="0">
                <a:hlinkClick r:id="rId2"/>
              </a:rPr>
              <a:t>sūtaḥ</a:t>
            </a:r>
            <a:r>
              <a:rPr lang="en-US" dirty="0"/>
              <a:t> — </a:t>
            </a:r>
            <a:r>
              <a:rPr lang="en-US" dirty="0" err="1"/>
              <a:t>Sūta</a:t>
            </a:r>
            <a:r>
              <a:rPr lang="en-US" dirty="0"/>
              <a:t> </a:t>
            </a:r>
            <a:r>
              <a:rPr lang="en-US" dirty="0" err="1"/>
              <a:t>Gosvāmī</a:t>
            </a:r>
            <a:r>
              <a:rPr lang="en-US" dirty="0"/>
              <a:t>; </a:t>
            </a:r>
            <a:r>
              <a:rPr lang="en-US" i="1" dirty="0">
                <a:hlinkClick r:id="rId3"/>
              </a:rPr>
              <a:t>uvāca</a:t>
            </a:r>
            <a:r>
              <a:rPr lang="en-US" dirty="0"/>
              <a:t> — said; </a:t>
            </a:r>
            <a:r>
              <a:rPr lang="en-US" i="1" dirty="0">
                <a:hlinkClick r:id="rId4"/>
              </a:rPr>
              <a:t>evam</a:t>
            </a:r>
            <a:r>
              <a:rPr lang="en-US" dirty="0"/>
              <a:t> — thus; </a:t>
            </a:r>
            <a:r>
              <a:rPr lang="en-US" i="1" dirty="0">
                <a:hlinkClick r:id="rId5"/>
              </a:rPr>
              <a:t>sambhāṣya</a:t>
            </a:r>
            <a:r>
              <a:rPr lang="en-US" dirty="0"/>
              <a:t> — addressing; </a:t>
            </a:r>
            <a:r>
              <a:rPr lang="en-US" i="1" dirty="0">
                <a:hlinkClick r:id="rId6"/>
              </a:rPr>
              <a:t>bhagavān</a:t>
            </a:r>
            <a:r>
              <a:rPr lang="en-US" dirty="0"/>
              <a:t> — transcendentally powerful; </a:t>
            </a:r>
            <a:r>
              <a:rPr lang="en-US" i="1" dirty="0">
                <a:hlinkClick r:id="rId7"/>
              </a:rPr>
              <a:t>nāradaḥ</a:t>
            </a:r>
            <a:r>
              <a:rPr lang="en-US" dirty="0"/>
              <a:t> — </a:t>
            </a:r>
            <a:r>
              <a:rPr lang="en-US" dirty="0" err="1"/>
              <a:t>Nārada</a:t>
            </a:r>
            <a:r>
              <a:rPr lang="en-US" dirty="0"/>
              <a:t> Muni; </a:t>
            </a:r>
            <a:r>
              <a:rPr lang="en-US" i="1" dirty="0">
                <a:hlinkClick r:id="rId8"/>
              </a:rPr>
              <a:t>vāsavī</a:t>
            </a:r>
            <a:r>
              <a:rPr lang="en-US" dirty="0"/>
              <a:t> — named </a:t>
            </a:r>
            <a:r>
              <a:rPr lang="en-US" dirty="0" err="1"/>
              <a:t>Vāsavī</a:t>
            </a:r>
            <a:r>
              <a:rPr lang="en-US" dirty="0"/>
              <a:t> (</a:t>
            </a:r>
            <a:r>
              <a:rPr lang="en-US" dirty="0" err="1"/>
              <a:t>Satyavatī</a:t>
            </a:r>
            <a:r>
              <a:rPr lang="en-US" dirty="0"/>
              <a:t>); </a:t>
            </a:r>
            <a:r>
              <a:rPr lang="en-US" i="1" dirty="0">
                <a:hlinkClick r:id="rId9"/>
              </a:rPr>
              <a:t>sutam</a:t>
            </a:r>
            <a:r>
              <a:rPr lang="en-US" dirty="0"/>
              <a:t> — son; </a:t>
            </a:r>
            <a:r>
              <a:rPr lang="en-US" i="1" dirty="0">
                <a:hlinkClick r:id="rId10"/>
              </a:rPr>
              <a:t>āmantrya</a:t>
            </a:r>
            <a:r>
              <a:rPr lang="en-US" dirty="0"/>
              <a:t> — inviting; </a:t>
            </a:r>
            <a:r>
              <a:rPr lang="en-US" i="1" dirty="0">
                <a:hlinkClick r:id="rId11"/>
              </a:rPr>
              <a:t>vīṇām</a:t>
            </a:r>
            <a:r>
              <a:rPr lang="en-US" dirty="0"/>
              <a:t> — instrument; </a:t>
            </a:r>
            <a:r>
              <a:rPr lang="en-US" i="1" dirty="0">
                <a:hlinkClick r:id="rId12"/>
              </a:rPr>
              <a:t>raṇayan</a:t>
            </a:r>
            <a:r>
              <a:rPr lang="en-US" dirty="0"/>
              <a:t> — vibrating; </a:t>
            </a:r>
            <a:r>
              <a:rPr lang="en-US" i="1" dirty="0">
                <a:hlinkClick r:id="rId13"/>
              </a:rPr>
              <a:t>yayau</a:t>
            </a:r>
            <a:r>
              <a:rPr lang="en-US" dirty="0"/>
              <a:t> — went; </a:t>
            </a:r>
            <a:r>
              <a:rPr lang="en-US" i="1" dirty="0">
                <a:highlight>
                  <a:srgbClr val="FFFF00"/>
                </a:highlight>
                <a:hlinkClick r:id="rId14"/>
              </a:rPr>
              <a:t>yādṛcchikaḥ</a:t>
            </a:r>
            <a:r>
              <a:rPr lang="en-US" dirty="0">
                <a:highlight>
                  <a:srgbClr val="FFFF00"/>
                </a:highlight>
              </a:rPr>
              <a:t> — wherever willing</a:t>
            </a:r>
            <a:r>
              <a:rPr lang="en-US" dirty="0"/>
              <a:t>; </a:t>
            </a:r>
            <a:r>
              <a:rPr lang="en-US" i="1" dirty="0">
                <a:hlinkClick r:id="rId15"/>
              </a:rPr>
              <a:t>muniḥ</a:t>
            </a:r>
            <a:r>
              <a:rPr lang="en-US" dirty="0"/>
              <a:t> — the sage.</a:t>
            </a:r>
          </a:p>
          <a:p>
            <a:r>
              <a:rPr lang="en-US" b="1" dirty="0" err="1"/>
              <a:t>Sūta</a:t>
            </a:r>
            <a:r>
              <a:rPr lang="en-US" b="1" dirty="0"/>
              <a:t> </a:t>
            </a:r>
            <a:r>
              <a:rPr lang="en-US" b="1" dirty="0" err="1"/>
              <a:t>Gosvāmī</a:t>
            </a:r>
            <a:r>
              <a:rPr lang="en-US" b="1" dirty="0"/>
              <a:t> said: Thus addressing </a:t>
            </a:r>
            <a:r>
              <a:rPr lang="en-US" b="1" dirty="0" err="1"/>
              <a:t>Vyāsadeva</a:t>
            </a:r>
            <a:r>
              <a:rPr lang="en-US" b="1" dirty="0"/>
              <a:t>, </a:t>
            </a:r>
            <a:r>
              <a:rPr lang="en-US" b="1" dirty="0" err="1"/>
              <a:t>Śrīla</a:t>
            </a:r>
            <a:r>
              <a:rPr lang="en-US" b="1" dirty="0"/>
              <a:t> </a:t>
            </a:r>
            <a:r>
              <a:rPr lang="en-US" b="1" dirty="0" err="1"/>
              <a:t>Nārada</a:t>
            </a:r>
            <a:r>
              <a:rPr lang="en-US" b="1" dirty="0"/>
              <a:t> Muni took leave of him, and vibrating on his </a:t>
            </a:r>
            <a:r>
              <a:rPr lang="en-US" b="1" dirty="0" err="1"/>
              <a:t>vīṇā</a:t>
            </a:r>
            <a:r>
              <a:rPr lang="en-US" b="1" dirty="0"/>
              <a:t> instrument, he left to wander at his free will.</a:t>
            </a:r>
            <a:endParaRPr lang="en-US" dirty="0"/>
          </a:p>
        </p:txBody>
      </p:sp>
    </p:spTree>
    <p:extLst>
      <p:ext uri="{BB962C8B-B14F-4D97-AF65-F5344CB8AC3E}">
        <p14:creationId xmlns:p14="http://schemas.microsoft.com/office/powerpoint/2010/main" val="1641357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6" name="Rectangle 145">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7352E5-9A4B-D14E-8473-A6DA41E64368}"/>
              </a:ext>
            </a:extLst>
          </p:cNvPr>
          <p:cNvSpPr>
            <a:spLocks noGrp="1"/>
          </p:cNvSpPr>
          <p:nvPr>
            <p:ph type="title"/>
          </p:nvPr>
        </p:nvSpPr>
        <p:spPr>
          <a:xfrm>
            <a:off x="640080" y="329184"/>
            <a:ext cx="6894576" cy="1091081"/>
          </a:xfrm>
        </p:spPr>
        <p:txBody>
          <a:bodyPr anchor="b">
            <a:normAutofit/>
          </a:bodyPr>
          <a:lstStyle/>
          <a:p>
            <a:r>
              <a:rPr lang="en-US" sz="4600" dirty="0"/>
              <a:t>Surrender leads to Freedom</a:t>
            </a:r>
            <a:br>
              <a:rPr lang="en-US" sz="4600" dirty="0"/>
            </a:br>
            <a:r>
              <a:rPr lang="en-US" sz="1600" dirty="0"/>
              <a:t>SB 1.6.37 - T2+P4</a:t>
            </a:r>
          </a:p>
        </p:txBody>
      </p:sp>
      <p:sp>
        <p:nvSpPr>
          <p:cNvPr id="148"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8F14852-90F8-AE45-A5D4-30E28AE8BE90}"/>
              </a:ext>
            </a:extLst>
          </p:cNvPr>
          <p:cNvSpPr>
            <a:spLocks noGrp="1"/>
          </p:cNvSpPr>
          <p:nvPr>
            <p:ph idx="1"/>
          </p:nvPr>
        </p:nvSpPr>
        <p:spPr>
          <a:xfrm>
            <a:off x="640080" y="2414016"/>
            <a:ext cx="6894576" cy="3776472"/>
          </a:xfrm>
        </p:spPr>
        <p:txBody>
          <a:bodyPr>
            <a:noAutofit/>
          </a:bodyPr>
          <a:lstStyle/>
          <a:p>
            <a:pPr marL="514350" indent="-514350">
              <a:buFont typeface="+mj-lt"/>
              <a:buAutoNum type="alphaUcPeriod"/>
            </a:pPr>
            <a:r>
              <a:rPr lang="en-US" sz="1600" b="1" dirty="0"/>
              <a:t>Translation </a:t>
            </a:r>
          </a:p>
          <a:p>
            <a:pPr marL="971550" lvl="1" indent="-514350">
              <a:buFont typeface="+mj-lt"/>
              <a:buAutoNum type="arabicPeriod"/>
            </a:pPr>
            <a:r>
              <a:rPr lang="en-US" sz="1600" dirty="0" err="1"/>
              <a:t>Narada</a:t>
            </a:r>
            <a:r>
              <a:rPr lang="en-US" sz="1600" dirty="0"/>
              <a:t> muni bade farewell to </a:t>
            </a:r>
            <a:r>
              <a:rPr lang="en-US" sz="1600" dirty="0" err="1"/>
              <a:t>Vyasadeva</a:t>
            </a:r>
            <a:r>
              <a:rPr lang="en-US" sz="1600" dirty="0"/>
              <a:t> </a:t>
            </a:r>
            <a:endParaRPr lang="en-US" sz="1600" dirty="0">
              <a:highlight>
                <a:srgbClr val="FFFF00"/>
              </a:highlight>
            </a:endParaRPr>
          </a:p>
          <a:p>
            <a:pPr marL="971550" lvl="1" indent="-514350">
              <a:buFont typeface="+mj-lt"/>
              <a:buAutoNum type="arabicPeriod"/>
            </a:pPr>
            <a:r>
              <a:rPr lang="en-US" sz="1600" dirty="0"/>
              <a:t>Playing his veena he left to wander at </a:t>
            </a:r>
            <a:r>
              <a:rPr lang="en-US" sz="1600" dirty="0">
                <a:highlight>
                  <a:srgbClr val="FFFF00"/>
                </a:highlight>
              </a:rPr>
              <a:t>his free will</a:t>
            </a:r>
          </a:p>
          <a:p>
            <a:pPr marL="514350" indent="-514350">
              <a:buFont typeface="+mj-lt"/>
              <a:buAutoNum type="alphaUcPeriod"/>
            </a:pPr>
            <a:r>
              <a:rPr lang="en-US" sz="1600" b="1" dirty="0"/>
              <a:t>Purport </a:t>
            </a:r>
          </a:p>
          <a:p>
            <a:pPr marL="971550" lvl="1" indent="-514350">
              <a:buFont typeface="+mj-lt"/>
              <a:buAutoNum type="arabicPeriod"/>
            </a:pPr>
            <a:r>
              <a:rPr lang="en-US" sz="1600" dirty="0"/>
              <a:t>We all want freedom but freedom is attained by devotional service via the medium of Guru. Guru wants disciples to do sincere devotional service.</a:t>
            </a:r>
          </a:p>
          <a:p>
            <a:pPr marL="971550" lvl="1" indent="-514350">
              <a:buFont typeface="+mj-lt"/>
              <a:buAutoNum type="arabicPeriod"/>
            </a:pPr>
            <a:r>
              <a:rPr lang="en-US" sz="1600" dirty="0" err="1"/>
              <a:t>Narada</a:t>
            </a:r>
            <a:r>
              <a:rPr lang="en-US" sz="1600" dirty="0"/>
              <a:t> muni got complete freedom to move at free will</a:t>
            </a:r>
          </a:p>
          <a:p>
            <a:pPr marL="1428750" lvl="2" indent="-514350">
              <a:buFont typeface="+mj-lt"/>
              <a:buAutoNum type="romanLcPeriod"/>
            </a:pPr>
            <a:r>
              <a:rPr lang="en-US" sz="1600" dirty="0"/>
              <a:t>Just like a faithful son/daughter has full access to father’s property</a:t>
            </a:r>
          </a:p>
          <a:p>
            <a:pPr marL="971550" lvl="1" indent="-514350">
              <a:buFont typeface="+mj-lt"/>
              <a:buAutoNum type="arabicPeriod"/>
            </a:pPr>
            <a:r>
              <a:rPr lang="en-US" sz="1600" dirty="0"/>
              <a:t>Free vs freedom – devotional service is free and we have the free will to take it</a:t>
            </a:r>
          </a:p>
          <a:p>
            <a:pPr marL="1428750" lvl="2" indent="-514350">
              <a:buFont typeface="+mj-lt"/>
              <a:buAutoNum type="romanLcPeriod"/>
            </a:pPr>
            <a:r>
              <a:rPr lang="en-US" sz="1600" dirty="0"/>
              <a:t>Most essential things in life is </a:t>
            </a:r>
            <a:r>
              <a:rPr lang="en-US" sz="1600" dirty="0">
                <a:highlight>
                  <a:srgbClr val="FFFF00"/>
                </a:highlight>
              </a:rPr>
              <a:t>free</a:t>
            </a:r>
          </a:p>
          <a:p>
            <a:pPr marL="971550" lvl="1" indent="-514350">
              <a:buFont typeface="+mj-lt"/>
              <a:buAutoNum type="arabicPeriod"/>
            </a:pPr>
            <a:r>
              <a:rPr lang="en-US" sz="1600" dirty="0"/>
              <a:t>To surrender to the lord does not mean losing but </a:t>
            </a:r>
            <a:r>
              <a:rPr lang="en-US" sz="1600" dirty="0">
                <a:highlight>
                  <a:srgbClr val="FFFF00"/>
                </a:highlight>
              </a:rPr>
              <a:t>gaining</a:t>
            </a:r>
            <a:r>
              <a:rPr lang="en-US" sz="1600" dirty="0"/>
              <a:t> freedom.</a:t>
            </a:r>
          </a:p>
          <a:p>
            <a:pPr marL="1428750" lvl="2" indent="-514350">
              <a:buFont typeface="+mj-lt"/>
              <a:buAutoNum type="romanLcPeriod"/>
            </a:pPr>
            <a:r>
              <a:rPr lang="en-US" sz="1600" dirty="0"/>
              <a:t>Freedom from shackles of maya</a:t>
            </a:r>
          </a:p>
          <a:p>
            <a:pPr marL="1428750" lvl="2" indent="-514350">
              <a:buFont typeface="+mj-lt"/>
              <a:buAutoNum type="romanLcPeriod"/>
            </a:pPr>
            <a:r>
              <a:rPr lang="en-US" sz="1600" dirty="0"/>
              <a:t>Freedom to express our love</a:t>
            </a:r>
            <a:endParaRPr lang="en-US" sz="1600" b="1" dirty="0"/>
          </a:p>
        </p:txBody>
      </p:sp>
      <p:pic>
        <p:nvPicPr>
          <p:cNvPr id="19464" name="Picture 8" descr="VISHNU ART | Hindu gods, Indian gods, Hindu art">
            <a:extLst>
              <a:ext uri="{FF2B5EF4-FFF2-40B4-BE49-F238E27FC236}">
                <a16:creationId xmlns:a16="http://schemas.microsoft.com/office/drawing/2014/main" id="{2998382B-A32F-6F4E-A570-110FF272C2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0686"/>
          <a:stretch/>
        </p:blipFill>
        <p:spPr bwMode="auto">
          <a:xfrm>
            <a:off x="8214765" y="329183"/>
            <a:ext cx="3312366" cy="3429969"/>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a:extLst>
              <a:ext uri="{FF2B5EF4-FFF2-40B4-BE49-F238E27FC236}">
                <a16:creationId xmlns:a16="http://schemas.microsoft.com/office/drawing/2014/main" id="{CE9B58DF-937A-1C4C-80BB-74E05C7A70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007" r="-1" b="7981"/>
          <a:stretch/>
        </p:blipFill>
        <p:spPr bwMode="auto">
          <a:xfrm>
            <a:off x="8161804" y="4079193"/>
            <a:ext cx="3400000" cy="217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865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B8C83-0C5A-9445-80A0-2987AB24928C}"/>
              </a:ext>
            </a:extLst>
          </p:cNvPr>
          <p:cNvSpPr>
            <a:spLocks noGrp="1"/>
          </p:cNvSpPr>
          <p:nvPr>
            <p:ph type="title"/>
          </p:nvPr>
        </p:nvSpPr>
        <p:spPr/>
        <p:txBody>
          <a:bodyPr/>
          <a:lstStyle/>
          <a:p>
            <a:r>
              <a:rPr lang="en-US" dirty="0"/>
              <a:t>SB 1.6.38</a:t>
            </a:r>
          </a:p>
        </p:txBody>
      </p:sp>
      <p:sp>
        <p:nvSpPr>
          <p:cNvPr id="3" name="Content Placeholder 2">
            <a:extLst>
              <a:ext uri="{FF2B5EF4-FFF2-40B4-BE49-F238E27FC236}">
                <a16:creationId xmlns:a16="http://schemas.microsoft.com/office/drawing/2014/main" id="{A9A3E17F-6C67-9C4D-B5F7-FD6DBFB353F1}"/>
              </a:ext>
            </a:extLst>
          </p:cNvPr>
          <p:cNvSpPr>
            <a:spLocks noGrp="1"/>
          </p:cNvSpPr>
          <p:nvPr>
            <p:ph idx="1"/>
          </p:nvPr>
        </p:nvSpPr>
        <p:spPr>
          <a:xfrm>
            <a:off x="838200" y="1375508"/>
            <a:ext cx="10515600" cy="4801455"/>
          </a:xfrm>
        </p:spPr>
        <p:txBody>
          <a:bodyPr>
            <a:normAutofit fontScale="92500"/>
          </a:bodyPr>
          <a:lstStyle/>
          <a:p>
            <a:r>
              <a:rPr lang="hi-IN" dirty="0"/>
              <a:t>अहो देवर्षिर्धन्योऽयं यत्कीर्तिं शार्ङ्गधन्वन: ।</a:t>
            </a:r>
            <a:br>
              <a:rPr lang="hi-IN" dirty="0"/>
            </a:br>
            <a:r>
              <a:rPr lang="hi-IN" dirty="0"/>
              <a:t>गायन्माद्यन्निदं तन्‍त्र्या रमयत्यातुरं जगत् ॥ ३८ ॥</a:t>
            </a:r>
          </a:p>
          <a:p>
            <a:r>
              <a:rPr lang="en-US" i="1" dirty="0" err="1"/>
              <a:t>aho</a:t>
            </a:r>
            <a:r>
              <a:rPr lang="en-US" i="1" dirty="0"/>
              <a:t> </a:t>
            </a:r>
            <a:r>
              <a:rPr lang="en-US" i="1" dirty="0" err="1"/>
              <a:t>devarṣir</a:t>
            </a:r>
            <a:r>
              <a:rPr lang="en-US" i="1" dirty="0"/>
              <a:t> </a:t>
            </a:r>
            <a:r>
              <a:rPr lang="en-US" i="1" dirty="0" err="1">
                <a:highlight>
                  <a:srgbClr val="FFFF00"/>
                </a:highlight>
              </a:rPr>
              <a:t>dhanyo</a:t>
            </a:r>
            <a:r>
              <a:rPr lang="en-US" i="1" dirty="0"/>
              <a:t> ’</a:t>
            </a:r>
            <a:r>
              <a:rPr lang="en-US" i="1" dirty="0" err="1"/>
              <a:t>yaṁ</a:t>
            </a:r>
            <a:r>
              <a:rPr lang="en-US" i="1" dirty="0"/>
              <a:t> </a:t>
            </a:r>
            <a:r>
              <a:rPr lang="en-US" i="1" dirty="0" err="1"/>
              <a:t>yat-</a:t>
            </a:r>
            <a:r>
              <a:rPr lang="en-US" i="1" dirty="0" err="1">
                <a:highlight>
                  <a:srgbClr val="FFFF00"/>
                </a:highlight>
              </a:rPr>
              <a:t>kīrtiṁ</a:t>
            </a:r>
            <a:r>
              <a:rPr lang="en-US" i="1" dirty="0"/>
              <a:t> </a:t>
            </a:r>
            <a:r>
              <a:rPr lang="en-US" i="1" dirty="0" err="1"/>
              <a:t>śārṅgadhanvanaḥ</a:t>
            </a:r>
            <a:br>
              <a:rPr lang="en-US" i="1" dirty="0"/>
            </a:br>
            <a:r>
              <a:rPr lang="en-US" i="1" dirty="0" err="1"/>
              <a:t>gāyan</a:t>
            </a:r>
            <a:r>
              <a:rPr lang="en-US" i="1" dirty="0"/>
              <a:t> </a:t>
            </a:r>
            <a:r>
              <a:rPr lang="en-US" i="1" dirty="0" err="1"/>
              <a:t>mādyann</a:t>
            </a:r>
            <a:r>
              <a:rPr lang="en-US" i="1" dirty="0"/>
              <a:t> </a:t>
            </a:r>
            <a:r>
              <a:rPr lang="en-US" i="1" dirty="0" err="1"/>
              <a:t>idaṁ</a:t>
            </a:r>
            <a:r>
              <a:rPr lang="en-US" i="1" dirty="0"/>
              <a:t> </a:t>
            </a:r>
            <a:r>
              <a:rPr lang="en-US" i="1" dirty="0" err="1"/>
              <a:t>tantryā</a:t>
            </a:r>
            <a:r>
              <a:rPr lang="en-US" i="1" dirty="0"/>
              <a:t> </a:t>
            </a:r>
            <a:r>
              <a:rPr lang="en-US" i="1" dirty="0" err="1"/>
              <a:t>ramayaty</a:t>
            </a:r>
            <a:r>
              <a:rPr lang="en-US" i="1" dirty="0"/>
              <a:t> </a:t>
            </a:r>
            <a:r>
              <a:rPr lang="en-US" i="1" dirty="0" err="1">
                <a:highlight>
                  <a:srgbClr val="FFFF00"/>
                </a:highlight>
              </a:rPr>
              <a:t>āturaṁ</a:t>
            </a:r>
            <a:r>
              <a:rPr lang="en-US" i="1" dirty="0"/>
              <a:t> </a:t>
            </a:r>
            <a:r>
              <a:rPr lang="en-US" i="1" dirty="0" err="1"/>
              <a:t>jagat</a:t>
            </a:r>
            <a:endParaRPr lang="en-US" b="1" dirty="0"/>
          </a:p>
          <a:p>
            <a:r>
              <a:rPr lang="en-US" i="1" dirty="0">
                <a:hlinkClick r:id="rId2"/>
              </a:rPr>
              <a:t>aho</a:t>
            </a:r>
            <a:r>
              <a:rPr lang="en-US" dirty="0"/>
              <a:t> — all glory to; </a:t>
            </a:r>
            <a:r>
              <a:rPr lang="en-US" i="1" dirty="0">
                <a:hlinkClick r:id="rId3"/>
              </a:rPr>
              <a:t>devarṣiḥ</a:t>
            </a:r>
            <a:r>
              <a:rPr lang="en-US" dirty="0"/>
              <a:t> — the sage of the gods; </a:t>
            </a:r>
            <a:r>
              <a:rPr lang="en-US" i="1" dirty="0">
                <a:highlight>
                  <a:srgbClr val="FFFF00"/>
                </a:highlight>
                <a:hlinkClick r:id="rId4"/>
              </a:rPr>
              <a:t>dhanyaḥ</a:t>
            </a:r>
            <a:r>
              <a:rPr lang="en-US" dirty="0">
                <a:highlight>
                  <a:srgbClr val="FFFF00"/>
                </a:highlight>
              </a:rPr>
              <a:t> — all success; </a:t>
            </a:r>
            <a:r>
              <a:rPr lang="en-US" i="1" dirty="0">
                <a:hlinkClick r:id="rId5"/>
              </a:rPr>
              <a:t>ayam</a:t>
            </a:r>
            <a:r>
              <a:rPr lang="en-US" dirty="0"/>
              <a:t> </a:t>
            </a:r>
            <a:r>
              <a:rPr lang="en-US" i="1" dirty="0">
                <a:hlinkClick r:id="rId6"/>
              </a:rPr>
              <a:t>yat</a:t>
            </a:r>
            <a:r>
              <a:rPr lang="en-US" dirty="0"/>
              <a:t> — one who; </a:t>
            </a:r>
            <a:r>
              <a:rPr lang="en-US" i="1" dirty="0">
                <a:highlight>
                  <a:srgbClr val="FFFF00"/>
                </a:highlight>
                <a:hlinkClick r:id="rId7"/>
              </a:rPr>
              <a:t>kīrtim</a:t>
            </a:r>
            <a:r>
              <a:rPr lang="en-US" dirty="0">
                <a:highlight>
                  <a:srgbClr val="FFFF00"/>
                </a:highlight>
              </a:rPr>
              <a:t> — glories</a:t>
            </a:r>
            <a:r>
              <a:rPr lang="en-US" dirty="0"/>
              <a:t>; </a:t>
            </a:r>
            <a:r>
              <a:rPr lang="en-US" i="1" dirty="0" err="1">
                <a:hlinkClick r:id="rId8"/>
              </a:rPr>
              <a:t>śārṅga</a:t>
            </a:r>
            <a:r>
              <a:rPr lang="en-US" dirty="0" err="1"/>
              <a:t>-</a:t>
            </a:r>
            <a:r>
              <a:rPr lang="en-US" i="1" dirty="0" err="1">
                <a:hlinkClick r:id="rId9"/>
              </a:rPr>
              <a:t>dhanvanaḥ</a:t>
            </a:r>
            <a:r>
              <a:rPr lang="en-US" dirty="0"/>
              <a:t> — of the Personality of Godhead; </a:t>
            </a:r>
            <a:r>
              <a:rPr lang="en-US" i="1" dirty="0">
                <a:hlinkClick r:id="rId10"/>
              </a:rPr>
              <a:t>gāyan</a:t>
            </a:r>
            <a:r>
              <a:rPr lang="en-US" dirty="0"/>
              <a:t> — singing; </a:t>
            </a:r>
            <a:r>
              <a:rPr lang="en-US" i="1" dirty="0">
                <a:hlinkClick r:id="rId11"/>
              </a:rPr>
              <a:t>mādyan</a:t>
            </a:r>
            <a:r>
              <a:rPr lang="en-US" dirty="0"/>
              <a:t> — taking pleasure in; </a:t>
            </a:r>
            <a:r>
              <a:rPr lang="en-US" i="1" dirty="0">
                <a:hlinkClick r:id="rId12"/>
              </a:rPr>
              <a:t>idam</a:t>
            </a:r>
            <a:r>
              <a:rPr lang="en-US" dirty="0"/>
              <a:t> — this; </a:t>
            </a:r>
            <a:r>
              <a:rPr lang="en-US" i="1" dirty="0">
                <a:hlinkClick r:id="rId13"/>
              </a:rPr>
              <a:t>tantryā</a:t>
            </a:r>
            <a:r>
              <a:rPr lang="en-US" dirty="0"/>
              <a:t> — by means of the instrument; </a:t>
            </a:r>
            <a:r>
              <a:rPr lang="en-US" i="1" dirty="0">
                <a:hlinkClick r:id="rId14"/>
              </a:rPr>
              <a:t>ramayati</a:t>
            </a:r>
            <a:r>
              <a:rPr lang="en-US" dirty="0"/>
              <a:t> — enlivens; </a:t>
            </a:r>
            <a:r>
              <a:rPr lang="en-US" i="1" dirty="0">
                <a:highlight>
                  <a:srgbClr val="FFFF00"/>
                </a:highlight>
                <a:hlinkClick r:id="rId15"/>
              </a:rPr>
              <a:t>āturam</a:t>
            </a:r>
            <a:r>
              <a:rPr lang="en-US" dirty="0">
                <a:highlight>
                  <a:srgbClr val="FFFF00"/>
                </a:highlight>
              </a:rPr>
              <a:t> — distressed; </a:t>
            </a:r>
            <a:r>
              <a:rPr lang="en-US" i="1" dirty="0">
                <a:hlinkClick r:id="rId16"/>
              </a:rPr>
              <a:t>jagat</a:t>
            </a:r>
            <a:r>
              <a:rPr lang="en-US" dirty="0"/>
              <a:t> — world</a:t>
            </a:r>
          </a:p>
          <a:p>
            <a:r>
              <a:rPr lang="en-US" b="1" dirty="0"/>
              <a:t>All glory and success to </a:t>
            </a:r>
            <a:r>
              <a:rPr lang="en-US" b="1" dirty="0" err="1"/>
              <a:t>Śrīla</a:t>
            </a:r>
            <a:r>
              <a:rPr lang="en-US" b="1" dirty="0"/>
              <a:t> </a:t>
            </a:r>
            <a:r>
              <a:rPr lang="en-US" b="1" dirty="0" err="1"/>
              <a:t>Nārada</a:t>
            </a:r>
            <a:r>
              <a:rPr lang="en-US" b="1" dirty="0"/>
              <a:t> Muni because he glorifies the activities of the Personality of Godhead, and so doing he himself takes pleasure and also enlivens all the distressed souls of the universe.</a:t>
            </a:r>
            <a:endParaRPr lang="en-US" dirty="0"/>
          </a:p>
        </p:txBody>
      </p:sp>
    </p:spTree>
    <p:extLst>
      <p:ext uri="{BB962C8B-B14F-4D97-AF65-F5344CB8AC3E}">
        <p14:creationId xmlns:p14="http://schemas.microsoft.com/office/powerpoint/2010/main" val="178398887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352E5-9A4B-D14E-8473-A6DA41E64368}"/>
              </a:ext>
            </a:extLst>
          </p:cNvPr>
          <p:cNvSpPr>
            <a:spLocks noGrp="1"/>
          </p:cNvSpPr>
          <p:nvPr>
            <p:ph type="title"/>
          </p:nvPr>
        </p:nvSpPr>
        <p:spPr>
          <a:xfrm>
            <a:off x="4965430" y="629268"/>
            <a:ext cx="6586491" cy="998054"/>
          </a:xfrm>
        </p:spPr>
        <p:txBody>
          <a:bodyPr anchor="b">
            <a:normAutofit/>
          </a:bodyPr>
          <a:lstStyle/>
          <a:p>
            <a:r>
              <a:rPr lang="en-US" sz="2800" dirty="0"/>
              <a:t>Glorification of Lord leads to endless bliss and cessation of distress </a:t>
            </a:r>
            <a:r>
              <a:rPr lang="en-US" sz="1600" dirty="0"/>
              <a:t>SB 1.6.38 - T2+P4</a:t>
            </a:r>
          </a:p>
        </p:txBody>
      </p:sp>
      <p:sp>
        <p:nvSpPr>
          <p:cNvPr id="3" name="Content Placeholder 2">
            <a:extLst>
              <a:ext uri="{FF2B5EF4-FFF2-40B4-BE49-F238E27FC236}">
                <a16:creationId xmlns:a16="http://schemas.microsoft.com/office/drawing/2014/main" id="{48F14852-90F8-AE45-A5D4-30E28AE8BE90}"/>
              </a:ext>
            </a:extLst>
          </p:cNvPr>
          <p:cNvSpPr>
            <a:spLocks noGrp="1"/>
          </p:cNvSpPr>
          <p:nvPr>
            <p:ph idx="1"/>
          </p:nvPr>
        </p:nvSpPr>
        <p:spPr>
          <a:xfrm>
            <a:off x="4965431" y="2115117"/>
            <a:ext cx="6586489" cy="4108703"/>
          </a:xfrm>
        </p:spPr>
        <p:txBody>
          <a:bodyPr>
            <a:noAutofit/>
          </a:bodyPr>
          <a:lstStyle/>
          <a:p>
            <a:pPr marL="514350" indent="-514350">
              <a:buFont typeface="+mj-lt"/>
              <a:buAutoNum type="alphaUcPeriod"/>
            </a:pPr>
            <a:r>
              <a:rPr lang="en-US" sz="1600" b="1" dirty="0"/>
              <a:t>Translation </a:t>
            </a:r>
          </a:p>
          <a:p>
            <a:pPr marL="971550" lvl="1" indent="-514350">
              <a:buFont typeface="+mj-lt"/>
              <a:buAutoNum type="arabicPeriod"/>
            </a:pPr>
            <a:r>
              <a:rPr lang="en-US" sz="1600" dirty="0"/>
              <a:t>Glorification of Lord and His activities implies success and happiness   </a:t>
            </a:r>
            <a:endParaRPr lang="en-US" sz="1600" dirty="0">
              <a:highlight>
                <a:srgbClr val="FFFF00"/>
              </a:highlight>
            </a:endParaRPr>
          </a:p>
          <a:p>
            <a:pPr marL="971550" lvl="1" indent="-514350">
              <a:buFont typeface="+mj-lt"/>
              <a:buAutoNum type="arabicPeriod"/>
            </a:pPr>
            <a:r>
              <a:rPr lang="en-US" sz="1600" dirty="0">
                <a:highlight>
                  <a:srgbClr val="FFFF00"/>
                </a:highlight>
              </a:rPr>
              <a:t>Glorification of Lord leads to bliss and enlivens the distressed</a:t>
            </a:r>
          </a:p>
          <a:p>
            <a:pPr marL="514350" indent="-514350">
              <a:buFont typeface="+mj-lt"/>
              <a:buAutoNum type="alphaUcPeriod"/>
            </a:pPr>
            <a:r>
              <a:rPr lang="en-US" sz="1600" b="1" dirty="0"/>
              <a:t>Purport </a:t>
            </a:r>
          </a:p>
          <a:p>
            <a:pPr marL="971550" lvl="1" indent="-514350">
              <a:buFont typeface="+mj-lt"/>
              <a:buAutoNum type="arabicPeriod"/>
            </a:pPr>
            <a:r>
              <a:rPr lang="en-US" sz="1600" dirty="0"/>
              <a:t>We have no idea of the level of happiness and freedom pure devotees attain</a:t>
            </a:r>
          </a:p>
          <a:p>
            <a:pPr marL="971550" lvl="1" indent="-514350">
              <a:buFont typeface="+mj-lt"/>
              <a:buAutoNum type="arabicPeriod"/>
            </a:pPr>
            <a:r>
              <a:rPr lang="en-US" sz="1600" dirty="0"/>
              <a:t>What is felt as happiness in material world is maya’s illusion</a:t>
            </a:r>
          </a:p>
          <a:p>
            <a:pPr marL="1428750" lvl="2" indent="-514350">
              <a:buFont typeface="+mj-lt"/>
              <a:buAutoNum type="romanLcPeriod"/>
            </a:pPr>
            <a:r>
              <a:rPr lang="en-US" sz="1600" dirty="0"/>
              <a:t>Hog is also happy in filthy stool</a:t>
            </a:r>
          </a:p>
          <a:p>
            <a:pPr marL="971550" lvl="1" indent="-514350">
              <a:buFont typeface="+mj-lt"/>
              <a:buAutoNum type="arabicPeriod"/>
            </a:pPr>
            <a:r>
              <a:rPr lang="en-US" sz="1600" dirty="0"/>
              <a:t>No one can be happy in the material world – temporary ocean of misery</a:t>
            </a:r>
          </a:p>
          <a:p>
            <a:pPr marL="1428750" lvl="2" indent="-514350">
              <a:buFont typeface="+mj-lt"/>
              <a:buAutoNum type="romanLcPeriod"/>
            </a:pPr>
            <a:r>
              <a:rPr lang="en-US" sz="1600" dirty="0"/>
              <a:t> </a:t>
            </a:r>
            <a:r>
              <a:rPr lang="en-US" sz="1600" b="1" dirty="0"/>
              <a:t>W.O.R.L.D</a:t>
            </a:r>
            <a:r>
              <a:rPr lang="en-US" sz="1600" dirty="0"/>
              <a:t> : </a:t>
            </a:r>
            <a:r>
              <a:rPr lang="en-US" sz="1600" b="1" dirty="0"/>
              <a:t>W</a:t>
            </a:r>
            <a:r>
              <a:rPr lang="en-US" sz="1600" dirty="0"/>
              <a:t>alk </a:t>
            </a:r>
            <a:r>
              <a:rPr lang="en-US" sz="1600" b="1" dirty="0"/>
              <a:t>O</a:t>
            </a:r>
            <a:r>
              <a:rPr lang="en-US" sz="1600" dirty="0"/>
              <a:t>r </a:t>
            </a:r>
            <a:r>
              <a:rPr lang="en-US" sz="1600" b="1" dirty="0"/>
              <a:t>R</a:t>
            </a:r>
            <a:r>
              <a:rPr lang="en-US" sz="1600" dirty="0"/>
              <a:t>un </a:t>
            </a:r>
            <a:r>
              <a:rPr lang="en-US" sz="1600" b="1" dirty="0"/>
              <a:t>L</a:t>
            </a:r>
            <a:r>
              <a:rPr lang="en-US" sz="1600" dirty="0"/>
              <a:t>ose </a:t>
            </a:r>
            <a:r>
              <a:rPr lang="en-US" sz="1600" b="1" dirty="0"/>
              <a:t>D</a:t>
            </a:r>
            <a:r>
              <a:rPr lang="en-US" sz="1600" dirty="0"/>
              <a:t>efinitely</a:t>
            </a:r>
          </a:p>
          <a:p>
            <a:pPr marL="971550" lvl="1" indent="-514350">
              <a:buFont typeface="+mj-lt"/>
              <a:buAutoNum type="arabicPeriod"/>
            </a:pPr>
            <a:r>
              <a:rPr lang="en-US" sz="1600" dirty="0"/>
              <a:t>Pure devotees mission is to enlighten all people and lead them back to Godhead</a:t>
            </a:r>
          </a:p>
          <a:p>
            <a:pPr marL="1428750" lvl="2" indent="-514350">
              <a:buFont typeface="+mj-lt"/>
              <a:buAutoNum type="romanLcPeriod"/>
            </a:pPr>
            <a:r>
              <a:rPr lang="en-US" sz="1600" dirty="0"/>
              <a:t>Servicing / co-operating with such pure devotees or their devotees we get benefited</a:t>
            </a:r>
          </a:p>
          <a:p>
            <a:pPr marL="971550" lvl="1" indent="-514350">
              <a:buFont typeface="+mj-lt"/>
              <a:buAutoNum type="arabicPeriod"/>
            </a:pPr>
            <a:endParaRPr lang="en-US" sz="1600" b="1" dirty="0"/>
          </a:p>
          <a:p>
            <a:pPr marL="971550" lvl="1" indent="-514350">
              <a:buFont typeface="+mj-lt"/>
              <a:buAutoNum type="arabicPeriod"/>
            </a:pPr>
            <a:endParaRPr lang="en-US" sz="1600" b="1" dirty="0"/>
          </a:p>
          <a:p>
            <a:pPr marL="971550" lvl="1" indent="-514350">
              <a:buFont typeface="+mj-lt"/>
              <a:buAutoNum type="arabicPeriod"/>
            </a:pPr>
            <a:endParaRPr lang="en-US" sz="1600" b="1" dirty="0"/>
          </a:p>
          <a:p>
            <a:endParaRPr lang="en-US" sz="1600" dirty="0"/>
          </a:p>
        </p:txBody>
      </p:sp>
      <p:pic>
        <p:nvPicPr>
          <p:cNvPr id="20482" name="Picture 2" descr="Lord Nityananda is Never Angry">
            <a:extLst>
              <a:ext uri="{FF2B5EF4-FFF2-40B4-BE49-F238E27FC236}">
                <a16:creationId xmlns:a16="http://schemas.microsoft.com/office/drawing/2014/main" id="{700CD998-86CD-D848-8D6C-424A46F3F2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4" r="1027"/>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71" name="Straight Connector 70">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44A"/>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7205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E9DB1-C00C-554B-A39F-5BAA9E93BC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554979-BF75-104F-89FD-FC048325AA3B}"/>
              </a:ext>
            </a:extLst>
          </p:cNvPr>
          <p:cNvSpPr>
            <a:spLocks noGrp="1"/>
          </p:cNvSpPr>
          <p:nvPr>
            <p:ph idx="1"/>
          </p:nvPr>
        </p:nvSpPr>
        <p:spPr/>
        <p:txBody>
          <a:bodyPr/>
          <a:lstStyle/>
          <a:p>
            <a:endParaRPr lang="en-US"/>
          </a:p>
        </p:txBody>
      </p:sp>
      <p:pic>
        <p:nvPicPr>
          <p:cNvPr id="1026" name="Picture 2" descr="Narada Muni: Śrī Nārada Muni's Spiritual Transformation | Bhagavatam-katha">
            <a:extLst>
              <a:ext uri="{FF2B5EF4-FFF2-40B4-BE49-F238E27FC236}">
                <a16:creationId xmlns:a16="http://schemas.microsoft.com/office/drawing/2014/main" id="{CA9E0604-F0FA-6A44-A77F-FA2729453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2874" y="235249"/>
            <a:ext cx="4927600" cy="6502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Narada Muni O muni, in the last millennium I was born as the son of a  certain maidservant engaged in the service of brāhmaṇas who were following.  - ppt download">
            <a:extLst>
              <a:ext uri="{FF2B5EF4-FFF2-40B4-BE49-F238E27FC236}">
                <a16:creationId xmlns:a16="http://schemas.microsoft.com/office/drawing/2014/main" id="{7777B4BB-B204-7A46-9313-4A0D66076F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02" r="13800" b="3"/>
          <a:stretch/>
        </p:blipFill>
        <p:spPr bwMode="auto">
          <a:xfrm>
            <a:off x="100800" y="137963"/>
            <a:ext cx="6582074" cy="6582074"/>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0382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55B7-F2C4-394B-A5D8-83D4758F29DA}"/>
              </a:ext>
            </a:extLst>
          </p:cNvPr>
          <p:cNvSpPr>
            <a:spLocks noGrp="1"/>
          </p:cNvSpPr>
          <p:nvPr>
            <p:ph type="title"/>
          </p:nvPr>
        </p:nvSpPr>
        <p:spPr/>
        <p:txBody>
          <a:bodyPr/>
          <a:lstStyle/>
          <a:p>
            <a:r>
              <a:rPr lang="en-US" dirty="0"/>
              <a:t>Quiz :Words and meanings 1.6.35</a:t>
            </a:r>
          </a:p>
        </p:txBody>
      </p:sp>
      <p:graphicFrame>
        <p:nvGraphicFramePr>
          <p:cNvPr id="4" name="Table 4">
            <a:extLst>
              <a:ext uri="{FF2B5EF4-FFF2-40B4-BE49-F238E27FC236}">
                <a16:creationId xmlns:a16="http://schemas.microsoft.com/office/drawing/2014/main" id="{451C5BE5-AF2E-2F48-8A1E-448D791305A2}"/>
              </a:ext>
            </a:extLst>
          </p:cNvPr>
          <p:cNvGraphicFramePr>
            <a:graphicFrameLocks noGrp="1"/>
          </p:cNvGraphicFramePr>
          <p:nvPr>
            <p:ph idx="1"/>
            <p:extLst>
              <p:ext uri="{D42A27DB-BD31-4B8C-83A1-F6EECF244321}">
                <p14:modId xmlns:p14="http://schemas.microsoft.com/office/powerpoint/2010/main" val="2251473481"/>
              </p:ext>
            </p:extLst>
          </p:nvPr>
        </p:nvGraphicFramePr>
        <p:xfrm>
          <a:off x="218831" y="1840864"/>
          <a:ext cx="11674266" cy="2332603"/>
        </p:xfrm>
        <a:graphic>
          <a:graphicData uri="http://schemas.openxmlformats.org/drawingml/2006/table">
            <a:tbl>
              <a:tblPr firstRow="1" bandRow="1">
                <a:tableStyleId>{5C22544A-7EE6-4342-B048-85BDC9FD1C3A}</a:tableStyleId>
              </a:tblPr>
              <a:tblGrid>
                <a:gridCol w="3763763">
                  <a:extLst>
                    <a:ext uri="{9D8B030D-6E8A-4147-A177-3AD203B41FA5}">
                      <a16:colId xmlns:a16="http://schemas.microsoft.com/office/drawing/2014/main" val="2609401204"/>
                    </a:ext>
                  </a:extLst>
                </a:gridCol>
                <a:gridCol w="1760754">
                  <a:extLst>
                    <a:ext uri="{9D8B030D-6E8A-4147-A177-3AD203B41FA5}">
                      <a16:colId xmlns:a16="http://schemas.microsoft.com/office/drawing/2014/main" val="318622296"/>
                    </a:ext>
                  </a:extLst>
                </a:gridCol>
                <a:gridCol w="3654118">
                  <a:extLst>
                    <a:ext uri="{9D8B030D-6E8A-4147-A177-3AD203B41FA5}">
                      <a16:colId xmlns:a16="http://schemas.microsoft.com/office/drawing/2014/main" val="281799637"/>
                    </a:ext>
                  </a:extLst>
                </a:gridCol>
                <a:gridCol w="2495631">
                  <a:extLst>
                    <a:ext uri="{9D8B030D-6E8A-4147-A177-3AD203B41FA5}">
                      <a16:colId xmlns:a16="http://schemas.microsoft.com/office/drawing/2014/main" val="516193373"/>
                    </a:ext>
                  </a:extLst>
                </a:gridCol>
              </a:tblGrid>
              <a:tr h="29980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1259985888"/>
                  </a:ext>
                </a:extLst>
              </a:tr>
              <a:tr h="299800">
                <a:tc>
                  <a:txBody>
                    <a:bodyPr/>
                    <a:lstStyle/>
                    <a:p>
                      <a:r>
                        <a:rPr lang="en-US" i="1" dirty="0" err="1"/>
                        <a:t>yama</a:t>
                      </a:r>
                      <a:r>
                        <a:rPr lang="en-US" dirty="0" err="1"/>
                        <a:t>-</a:t>
                      </a:r>
                      <a:r>
                        <a:rPr lang="en-US" i="1" dirty="0" err="1"/>
                        <a:t>ādibhiḥ</a:t>
                      </a:r>
                      <a:endParaRPr lang="en-US" dirty="0"/>
                    </a:p>
                  </a:txBody>
                  <a:tcPr/>
                </a:tc>
                <a:tc>
                  <a:txBody>
                    <a:bodyPr/>
                    <a:lstStyle/>
                    <a:p>
                      <a:r>
                        <a:rPr lang="en-US" i="1" dirty="0" err="1"/>
                        <a:t>kāma-lobha-hato</a:t>
                      </a:r>
                      <a:endParaRPr lang="en-US" dirty="0"/>
                    </a:p>
                  </a:txBody>
                  <a:tcPr/>
                </a:tc>
                <a:tc>
                  <a:txBody>
                    <a:bodyPr/>
                    <a:lstStyle/>
                    <a:p>
                      <a:r>
                        <a:rPr lang="en-US" b="0" i="1" dirty="0" err="1"/>
                        <a:t>mukunda-sevayā</a:t>
                      </a:r>
                      <a:endParaRPr lang="en-US" b="0" dirty="0"/>
                    </a:p>
                  </a:txBody>
                  <a:tcPr/>
                </a:tc>
                <a:tc>
                  <a:txBody>
                    <a:bodyPr/>
                    <a:lstStyle/>
                    <a:p>
                      <a:r>
                        <a:rPr lang="en-US" i="1" dirty="0"/>
                        <a:t>śāmyati</a:t>
                      </a:r>
                      <a:r>
                        <a:rPr lang="en-US" dirty="0"/>
                        <a:t> </a:t>
                      </a:r>
                    </a:p>
                  </a:txBody>
                  <a:tcPr/>
                </a:tc>
                <a:extLst>
                  <a:ext uri="{0D108BD9-81ED-4DB2-BD59-A6C34878D82A}">
                    <a16:rowId xmlns:a16="http://schemas.microsoft.com/office/drawing/2014/main" val="3866539256"/>
                  </a:ext>
                </a:extLst>
              </a:tr>
              <a:tr h="9610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Service to Supreme Personality of Godhead the giver of liberation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 satisfied</a:t>
                      </a:r>
                    </a:p>
                  </a:txBody>
                  <a:tcPr/>
                </a:tc>
                <a:tc>
                  <a:txBody>
                    <a:bodyPr/>
                    <a:lstStyle/>
                    <a:p>
                      <a:r>
                        <a:rPr lang="en-US" dirty="0"/>
                        <a:t>by the process of practicing self-restraint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desires and lust for sense satisfaction is curbed</a:t>
                      </a:r>
                    </a:p>
                  </a:txBody>
                  <a:tcPr/>
                </a:tc>
                <a:extLst>
                  <a:ext uri="{0D108BD9-81ED-4DB2-BD59-A6C34878D82A}">
                    <a16:rowId xmlns:a16="http://schemas.microsoft.com/office/drawing/2014/main" val="2090803274"/>
                  </a:ext>
                </a:extLst>
              </a:tr>
              <a:tr h="299800">
                <a:tc>
                  <a:txBody>
                    <a:bodyPr/>
                    <a:lstStyle/>
                    <a:p>
                      <a:r>
                        <a:rPr lang="en-US" dirty="0"/>
                        <a:t>1</a:t>
                      </a:r>
                    </a:p>
                  </a:txBody>
                  <a:tcPr/>
                </a:tc>
                <a:tc>
                  <a:txBody>
                    <a:bodyPr/>
                    <a:lstStyle/>
                    <a:p>
                      <a:r>
                        <a:rPr lang="en-US" dirty="0"/>
                        <a:t>2</a:t>
                      </a:r>
                    </a:p>
                  </a:txBody>
                  <a:tcPr/>
                </a:tc>
                <a:tc>
                  <a:txBody>
                    <a:bodyPr/>
                    <a:lstStyle/>
                    <a:p>
                      <a:r>
                        <a:rPr lang="en-US" b="0" dirty="0"/>
                        <a:t>3</a:t>
                      </a:r>
                    </a:p>
                  </a:txBody>
                  <a:tcPr/>
                </a:tc>
                <a:tc>
                  <a:txBody>
                    <a:bodyPr/>
                    <a:lstStyle/>
                    <a:p>
                      <a:r>
                        <a:rPr lang="en-US" dirty="0"/>
                        <a:t>4</a:t>
                      </a:r>
                    </a:p>
                  </a:txBody>
                  <a:tcPr/>
                </a:tc>
                <a:extLst>
                  <a:ext uri="{0D108BD9-81ED-4DB2-BD59-A6C34878D82A}">
                    <a16:rowId xmlns:a16="http://schemas.microsoft.com/office/drawing/2014/main" val="2468174547"/>
                  </a:ext>
                </a:extLst>
              </a:tr>
            </a:tbl>
          </a:graphicData>
        </a:graphic>
      </p:graphicFrame>
    </p:spTree>
    <p:extLst>
      <p:ext uri="{BB962C8B-B14F-4D97-AF65-F5344CB8AC3E}">
        <p14:creationId xmlns:p14="http://schemas.microsoft.com/office/powerpoint/2010/main" val="26160669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555B7-F2C4-394B-A5D8-83D4758F29DA}"/>
              </a:ext>
            </a:extLst>
          </p:cNvPr>
          <p:cNvSpPr>
            <a:spLocks noGrp="1"/>
          </p:cNvSpPr>
          <p:nvPr>
            <p:ph type="title"/>
          </p:nvPr>
        </p:nvSpPr>
        <p:spPr/>
        <p:txBody>
          <a:bodyPr/>
          <a:lstStyle/>
          <a:p>
            <a:r>
              <a:rPr lang="en-US" dirty="0"/>
              <a:t>Quiz :Words and meanings 1.6.35</a:t>
            </a:r>
          </a:p>
        </p:txBody>
      </p:sp>
      <p:graphicFrame>
        <p:nvGraphicFramePr>
          <p:cNvPr id="4" name="Table 4">
            <a:extLst>
              <a:ext uri="{FF2B5EF4-FFF2-40B4-BE49-F238E27FC236}">
                <a16:creationId xmlns:a16="http://schemas.microsoft.com/office/drawing/2014/main" id="{451C5BE5-AF2E-2F48-8A1E-448D791305A2}"/>
              </a:ext>
            </a:extLst>
          </p:cNvPr>
          <p:cNvGraphicFramePr>
            <a:graphicFrameLocks noGrp="1"/>
          </p:cNvGraphicFramePr>
          <p:nvPr>
            <p:ph idx="1"/>
            <p:extLst>
              <p:ext uri="{D42A27DB-BD31-4B8C-83A1-F6EECF244321}">
                <p14:modId xmlns:p14="http://schemas.microsoft.com/office/powerpoint/2010/main" val="1151710875"/>
              </p:ext>
            </p:extLst>
          </p:nvPr>
        </p:nvGraphicFramePr>
        <p:xfrm>
          <a:off x="218831" y="1840864"/>
          <a:ext cx="11674266" cy="2560320"/>
        </p:xfrm>
        <a:graphic>
          <a:graphicData uri="http://schemas.openxmlformats.org/drawingml/2006/table">
            <a:tbl>
              <a:tblPr firstRow="1" bandRow="1">
                <a:tableStyleId>{5C22544A-7EE6-4342-B048-85BDC9FD1C3A}</a:tableStyleId>
              </a:tblPr>
              <a:tblGrid>
                <a:gridCol w="3763763">
                  <a:extLst>
                    <a:ext uri="{9D8B030D-6E8A-4147-A177-3AD203B41FA5}">
                      <a16:colId xmlns:a16="http://schemas.microsoft.com/office/drawing/2014/main" val="2609401204"/>
                    </a:ext>
                  </a:extLst>
                </a:gridCol>
                <a:gridCol w="1760754">
                  <a:extLst>
                    <a:ext uri="{9D8B030D-6E8A-4147-A177-3AD203B41FA5}">
                      <a16:colId xmlns:a16="http://schemas.microsoft.com/office/drawing/2014/main" val="318622296"/>
                    </a:ext>
                  </a:extLst>
                </a:gridCol>
                <a:gridCol w="3654118">
                  <a:extLst>
                    <a:ext uri="{9D8B030D-6E8A-4147-A177-3AD203B41FA5}">
                      <a16:colId xmlns:a16="http://schemas.microsoft.com/office/drawing/2014/main" val="281799637"/>
                    </a:ext>
                  </a:extLst>
                </a:gridCol>
                <a:gridCol w="2495631">
                  <a:extLst>
                    <a:ext uri="{9D8B030D-6E8A-4147-A177-3AD203B41FA5}">
                      <a16:colId xmlns:a16="http://schemas.microsoft.com/office/drawing/2014/main" val="516193373"/>
                    </a:ext>
                  </a:extLst>
                </a:gridCol>
              </a:tblGrid>
              <a:tr h="299800">
                <a:tc>
                  <a:txBody>
                    <a:bodyPr/>
                    <a:lstStyle/>
                    <a:p>
                      <a:r>
                        <a:rPr lang="en-US" dirty="0"/>
                        <a:t>A</a:t>
                      </a:r>
                    </a:p>
                  </a:txBody>
                  <a:tcPr/>
                </a:tc>
                <a:tc>
                  <a:txBody>
                    <a:bodyPr/>
                    <a:lstStyle/>
                    <a:p>
                      <a:r>
                        <a:rPr lang="en-US" dirty="0"/>
                        <a:t>B</a:t>
                      </a:r>
                    </a:p>
                  </a:txBody>
                  <a:tcPr/>
                </a:tc>
                <a:tc>
                  <a:txBody>
                    <a:bodyPr/>
                    <a:lstStyle/>
                    <a:p>
                      <a:r>
                        <a:rPr lang="en-US" dirty="0"/>
                        <a:t>C</a:t>
                      </a:r>
                    </a:p>
                  </a:txBody>
                  <a:tcPr/>
                </a:tc>
                <a:tc>
                  <a:txBody>
                    <a:bodyPr/>
                    <a:lstStyle/>
                    <a:p>
                      <a:r>
                        <a:rPr lang="en-US" dirty="0"/>
                        <a:t>D</a:t>
                      </a:r>
                    </a:p>
                  </a:txBody>
                  <a:tcPr/>
                </a:tc>
                <a:extLst>
                  <a:ext uri="{0D108BD9-81ED-4DB2-BD59-A6C34878D82A}">
                    <a16:rowId xmlns:a16="http://schemas.microsoft.com/office/drawing/2014/main" val="1259985888"/>
                  </a:ext>
                </a:extLst>
              </a:tr>
              <a:tr h="299800">
                <a:tc>
                  <a:txBody>
                    <a:bodyPr/>
                    <a:lstStyle/>
                    <a:p>
                      <a:r>
                        <a:rPr lang="en-US" i="1" dirty="0" err="1"/>
                        <a:t>yama</a:t>
                      </a:r>
                      <a:r>
                        <a:rPr lang="en-US" dirty="0" err="1"/>
                        <a:t>-</a:t>
                      </a:r>
                      <a:r>
                        <a:rPr lang="en-US" i="1" dirty="0" err="1"/>
                        <a:t>ādibhiḥ</a:t>
                      </a:r>
                      <a:endParaRPr lang="en-US" dirty="0"/>
                    </a:p>
                  </a:txBody>
                  <a:tcPr/>
                </a:tc>
                <a:tc>
                  <a:txBody>
                    <a:bodyPr/>
                    <a:lstStyle/>
                    <a:p>
                      <a:r>
                        <a:rPr lang="en-US" i="1" dirty="0" err="1"/>
                        <a:t>kāma-lobha-hato</a:t>
                      </a:r>
                      <a:endParaRPr lang="en-US" dirty="0"/>
                    </a:p>
                  </a:txBody>
                  <a:tcPr/>
                </a:tc>
                <a:tc>
                  <a:txBody>
                    <a:bodyPr/>
                    <a:lstStyle/>
                    <a:p>
                      <a:r>
                        <a:rPr lang="en-US" b="0" i="1" dirty="0" err="1"/>
                        <a:t>mukunda-sevayā</a:t>
                      </a:r>
                      <a:endParaRPr lang="en-US" b="0" dirty="0"/>
                    </a:p>
                  </a:txBody>
                  <a:tcPr/>
                </a:tc>
                <a:tc>
                  <a:txBody>
                    <a:bodyPr/>
                    <a:lstStyle/>
                    <a:p>
                      <a:r>
                        <a:rPr lang="en-US" i="1" dirty="0"/>
                        <a:t>śāmyati</a:t>
                      </a:r>
                      <a:r>
                        <a:rPr lang="en-US" dirty="0"/>
                        <a:t> </a:t>
                      </a:r>
                    </a:p>
                  </a:txBody>
                  <a:tcPr/>
                </a:tc>
                <a:extLst>
                  <a:ext uri="{0D108BD9-81ED-4DB2-BD59-A6C34878D82A}">
                    <a16:rowId xmlns:a16="http://schemas.microsoft.com/office/drawing/2014/main" val="3866539256"/>
                  </a:ext>
                </a:extLst>
              </a:tr>
              <a:tr h="961003">
                <a:tc>
                  <a:txBody>
                    <a:bodyPr/>
                    <a:lstStyle/>
                    <a:p>
                      <a:r>
                        <a:rPr lang="en-US" dirty="0"/>
                        <a:t>by the process of practicing self-restraint</a:t>
                      </a:r>
                    </a:p>
                  </a:txBody>
                  <a:tcPr/>
                </a:tc>
                <a:tc>
                  <a:txBody>
                    <a:bodyPr/>
                    <a:lstStyle/>
                    <a:p>
                      <a:r>
                        <a:rPr lang="en-US" dirty="0"/>
                        <a:t>desires and lust for sense satisfaction is curbed</a:t>
                      </a:r>
                    </a:p>
                  </a:txBody>
                  <a:tcPr/>
                </a:tc>
                <a:tc>
                  <a:txBody>
                    <a:bodyPr/>
                    <a:lstStyle/>
                    <a:p>
                      <a:r>
                        <a:rPr lang="en-US" dirty="0"/>
                        <a:t>Service to Supreme Personality of Godhead the giver of liberation</a:t>
                      </a:r>
                    </a:p>
                  </a:txBody>
                  <a:tcPr/>
                </a:tc>
                <a:tc>
                  <a:txBody>
                    <a:bodyPr/>
                    <a:lstStyle/>
                    <a:p>
                      <a:r>
                        <a:rPr lang="en-US" dirty="0"/>
                        <a:t>be satisfied</a:t>
                      </a:r>
                    </a:p>
                  </a:txBody>
                  <a:tcPr/>
                </a:tc>
                <a:extLst>
                  <a:ext uri="{0D108BD9-81ED-4DB2-BD59-A6C34878D82A}">
                    <a16:rowId xmlns:a16="http://schemas.microsoft.com/office/drawing/2014/main" val="2090803274"/>
                  </a:ext>
                </a:extLst>
              </a:tr>
              <a:tr h="299800">
                <a:tc>
                  <a:txBody>
                    <a:bodyPr/>
                    <a:lstStyle/>
                    <a:p>
                      <a:r>
                        <a:rPr lang="en-US" dirty="0"/>
                        <a:t>3</a:t>
                      </a:r>
                    </a:p>
                  </a:txBody>
                  <a:tcPr/>
                </a:tc>
                <a:tc>
                  <a:txBody>
                    <a:bodyPr/>
                    <a:lstStyle/>
                    <a:p>
                      <a:r>
                        <a:rPr lang="en-US" dirty="0"/>
                        <a:t>4</a:t>
                      </a:r>
                    </a:p>
                  </a:txBody>
                  <a:tcPr/>
                </a:tc>
                <a:tc>
                  <a:txBody>
                    <a:bodyPr/>
                    <a:lstStyle/>
                    <a:p>
                      <a:r>
                        <a:rPr lang="en-US" b="0" dirty="0"/>
                        <a:t>1</a:t>
                      </a:r>
                    </a:p>
                  </a:txBody>
                  <a:tcPr/>
                </a:tc>
                <a:tc>
                  <a:txBody>
                    <a:bodyPr/>
                    <a:lstStyle/>
                    <a:p>
                      <a:r>
                        <a:rPr lang="en-US" dirty="0"/>
                        <a:t>2</a:t>
                      </a:r>
                    </a:p>
                  </a:txBody>
                  <a:tcPr/>
                </a:tc>
                <a:extLst>
                  <a:ext uri="{0D108BD9-81ED-4DB2-BD59-A6C34878D82A}">
                    <a16:rowId xmlns:a16="http://schemas.microsoft.com/office/drawing/2014/main" val="2468174547"/>
                  </a:ext>
                </a:extLst>
              </a:tr>
            </a:tbl>
          </a:graphicData>
        </a:graphic>
      </p:graphicFrame>
    </p:spTree>
    <p:extLst>
      <p:ext uri="{BB962C8B-B14F-4D97-AF65-F5344CB8AC3E}">
        <p14:creationId xmlns:p14="http://schemas.microsoft.com/office/powerpoint/2010/main" val="11091290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63AB00AE-4340-440F-82E1-9F69D1D55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4" name="Picture 4" descr="Mint article on bhakti movement reeks of ignorance about Indian culture">
            <a:extLst>
              <a:ext uri="{FF2B5EF4-FFF2-40B4-BE49-F238E27FC236}">
                <a16:creationId xmlns:a16="http://schemas.microsoft.com/office/drawing/2014/main" id="{3B8902E4-7793-CC45-BAC2-1EA2ACDE4200}"/>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r="10435"/>
          <a:stretch/>
        </p:blipFill>
        <p:spPr bwMode="auto">
          <a:xfrm>
            <a:off x="6083786" y="-168316"/>
            <a:ext cx="6261330" cy="3932313"/>
          </a:xfrm>
          <a:prstGeom prst="rect">
            <a:avLst/>
          </a:prstGeom>
          <a:noFill/>
          <a:effectLst>
            <a:softEdge rad="533400"/>
          </a:effectLst>
          <a:extLst>
            <a:ext uri="{909E8E84-426E-40DD-AFC4-6F175D3DCCD1}">
              <a14:hiddenFill xmlns:a14="http://schemas.microsoft.com/office/drawing/2010/main">
                <a:solidFill>
                  <a:srgbClr val="FFFFFF"/>
                </a:solidFill>
              </a14:hiddenFill>
            </a:ext>
          </a:extLst>
        </p:spPr>
      </p:pic>
      <p:pic>
        <p:nvPicPr>
          <p:cNvPr id="15362" name="Picture 2" descr="Bhakti yoga - Myths, Facts, and what makes it the Topmost yoga - Mayapur  Voice">
            <a:extLst>
              <a:ext uri="{FF2B5EF4-FFF2-40B4-BE49-F238E27FC236}">
                <a16:creationId xmlns:a16="http://schemas.microsoft.com/office/drawing/2014/main" id="{3C4EC32E-B2F6-2243-AC0C-E1EAF5E79C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07" r="3698"/>
          <a:stretch/>
        </p:blipFill>
        <p:spPr bwMode="auto">
          <a:xfrm>
            <a:off x="6089904" y="2487166"/>
            <a:ext cx="6263640" cy="4215384"/>
          </a:xfrm>
          <a:prstGeom prst="rect">
            <a:avLst/>
          </a:prstGeom>
          <a:noFill/>
          <a:effectLst>
            <a:softEdge rad="533400"/>
          </a:effectLst>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22901FED-4FC9-4ED5-8123-C98BCD1616B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5EAEB82-1D27-EA4C-97C4-2234E4AA3392}"/>
              </a:ext>
            </a:extLst>
          </p:cNvPr>
          <p:cNvSpPr>
            <a:spLocks noGrp="1"/>
          </p:cNvSpPr>
          <p:nvPr>
            <p:ph type="title"/>
          </p:nvPr>
        </p:nvSpPr>
        <p:spPr>
          <a:xfrm>
            <a:off x="804998" y="798445"/>
            <a:ext cx="4803636" cy="1311664"/>
          </a:xfrm>
        </p:spPr>
        <p:txBody>
          <a:bodyPr>
            <a:normAutofit/>
          </a:bodyPr>
          <a:lstStyle/>
          <a:p>
            <a:r>
              <a:rPr lang="en-US" sz="4000" dirty="0">
                <a:solidFill>
                  <a:srgbClr val="000000"/>
                </a:solidFill>
              </a:rPr>
              <a:t>Take Home Points</a:t>
            </a:r>
          </a:p>
        </p:txBody>
      </p:sp>
      <p:sp>
        <p:nvSpPr>
          <p:cNvPr id="3" name="Content Placeholder 2">
            <a:extLst>
              <a:ext uri="{FF2B5EF4-FFF2-40B4-BE49-F238E27FC236}">
                <a16:creationId xmlns:a16="http://schemas.microsoft.com/office/drawing/2014/main" id="{22F70F7F-8CBD-E444-99B2-89748B39EB00}"/>
              </a:ext>
            </a:extLst>
          </p:cNvPr>
          <p:cNvSpPr>
            <a:spLocks noGrp="1"/>
          </p:cNvSpPr>
          <p:nvPr>
            <p:ph idx="1"/>
          </p:nvPr>
        </p:nvSpPr>
        <p:spPr>
          <a:xfrm>
            <a:off x="804997" y="1845589"/>
            <a:ext cx="4803637" cy="4215383"/>
          </a:xfrm>
        </p:spPr>
        <p:txBody>
          <a:bodyPr anchor="ctr">
            <a:normAutofit/>
          </a:bodyPr>
          <a:lstStyle/>
          <a:p>
            <a:r>
              <a:rPr lang="en-US" sz="1600" dirty="0">
                <a:solidFill>
                  <a:srgbClr val="000000"/>
                </a:solidFill>
              </a:rPr>
              <a:t>Bhakti is topmost</a:t>
            </a:r>
          </a:p>
          <a:p>
            <a:pPr lvl="1"/>
            <a:r>
              <a:rPr lang="en-US" sz="1600" dirty="0">
                <a:solidFill>
                  <a:srgbClr val="000000"/>
                </a:solidFill>
              </a:rPr>
              <a:t>Bhakti to Lord Sri Krishna Gives real satisfaction in the heart. </a:t>
            </a:r>
          </a:p>
          <a:p>
            <a:r>
              <a:rPr lang="en-US" sz="1600" dirty="0">
                <a:solidFill>
                  <a:srgbClr val="000000"/>
                </a:solidFill>
              </a:rPr>
              <a:t>Higher taste is needed</a:t>
            </a:r>
          </a:p>
          <a:p>
            <a:pPr lvl="1"/>
            <a:r>
              <a:rPr lang="en-US" sz="1600" dirty="0">
                <a:solidFill>
                  <a:srgbClr val="000000"/>
                </a:solidFill>
              </a:rPr>
              <a:t>Getting relief from lust is not sufficient we need the higher taste </a:t>
            </a:r>
            <a:r>
              <a:rPr lang="en-US" sz="1600" i="1" dirty="0" err="1">
                <a:solidFill>
                  <a:srgbClr val="000000"/>
                </a:solidFill>
              </a:rPr>
              <a:t>paraṁ</a:t>
            </a:r>
            <a:r>
              <a:rPr lang="en-US" sz="1600" i="1" dirty="0">
                <a:solidFill>
                  <a:srgbClr val="000000"/>
                </a:solidFill>
              </a:rPr>
              <a:t> </a:t>
            </a:r>
            <a:r>
              <a:rPr lang="en-US" sz="1600" i="1" dirty="0" err="1">
                <a:solidFill>
                  <a:srgbClr val="000000"/>
                </a:solidFill>
              </a:rPr>
              <a:t>dṛṣṭvā</a:t>
            </a:r>
            <a:r>
              <a:rPr lang="en-US" sz="1600" i="1" dirty="0">
                <a:solidFill>
                  <a:srgbClr val="000000"/>
                </a:solidFill>
              </a:rPr>
              <a:t> </a:t>
            </a:r>
            <a:r>
              <a:rPr lang="en-US" sz="1600" dirty="0">
                <a:solidFill>
                  <a:srgbClr val="000000"/>
                </a:solidFill>
              </a:rPr>
              <a:t>[BG 2.59] for real success and interview with Krishna </a:t>
            </a:r>
          </a:p>
          <a:p>
            <a:r>
              <a:rPr lang="en-US" sz="1600" dirty="0">
                <a:solidFill>
                  <a:srgbClr val="000000"/>
                </a:solidFill>
              </a:rPr>
              <a:t>Pure Devotees are as transcendental as Lord</a:t>
            </a:r>
          </a:p>
          <a:p>
            <a:pPr lvl="1"/>
            <a:r>
              <a:rPr lang="en-US" sz="1600" dirty="0">
                <a:solidFill>
                  <a:srgbClr val="000000"/>
                </a:solidFill>
              </a:rPr>
              <a:t>Hearing of the pastimes of devotees of Lord also gives us satisfaction.</a:t>
            </a:r>
          </a:p>
          <a:p>
            <a:r>
              <a:rPr lang="en-US" sz="1600" dirty="0">
                <a:solidFill>
                  <a:srgbClr val="000000"/>
                </a:solidFill>
              </a:rPr>
              <a:t>Purity give us freedom and ability to handle distress</a:t>
            </a:r>
          </a:p>
          <a:p>
            <a:pPr lvl="1"/>
            <a:r>
              <a:rPr lang="en-US" sz="1600" dirty="0">
                <a:solidFill>
                  <a:srgbClr val="000000"/>
                </a:solidFill>
              </a:rPr>
              <a:t>Just as a good son has access to all his father’s property, a pure bhakta can access any part of Lord’s creation freely.</a:t>
            </a:r>
          </a:p>
          <a:p>
            <a:r>
              <a:rPr lang="en-US" sz="1600" dirty="0">
                <a:solidFill>
                  <a:srgbClr val="000000"/>
                </a:solidFill>
              </a:rPr>
              <a:t>Glorification of Lord gives us bliss and success</a:t>
            </a:r>
          </a:p>
        </p:txBody>
      </p:sp>
    </p:spTree>
    <p:extLst>
      <p:ext uri="{BB962C8B-B14F-4D97-AF65-F5344CB8AC3E}">
        <p14:creationId xmlns:p14="http://schemas.microsoft.com/office/powerpoint/2010/main" val="3645749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4648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en-US" dirty="0">
                <a:latin typeface="Balaram" pitchFamily="2" charset="0"/>
              </a:rPr>
              <a:t>Ups and Downs of Life</a:t>
            </a:r>
          </a:p>
        </p:txBody>
      </p:sp>
      <p:sp>
        <p:nvSpPr>
          <p:cNvPr id="77" name="Rectangle 76">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81" name="Rectangle 80">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en-US" sz="1800" dirty="0">
                <a:latin typeface="Balaram" pitchFamily="2" charset="0"/>
              </a:rPr>
              <a:t>Material world is designed to be full of 3 + 4 miseries</a:t>
            </a:r>
          </a:p>
          <a:p>
            <a:r>
              <a:rPr lang="en-US" sz="1800" dirty="0">
                <a:latin typeface="Balaram" pitchFamily="2" charset="0"/>
              </a:rPr>
              <a:t>How to cope up with ups and downs of life? BG 2.14</a:t>
            </a:r>
          </a:p>
          <a:p>
            <a:r>
              <a:rPr lang="en-US" sz="1800" dirty="0">
                <a:latin typeface="Balaram" pitchFamily="2" charset="0"/>
              </a:rPr>
              <a:t>Humbly tolerate respecting all</a:t>
            </a:r>
          </a:p>
          <a:p>
            <a:r>
              <a:rPr lang="en-US" sz="1800" dirty="0">
                <a:latin typeface="Balaram" pitchFamily="2" charset="0"/>
              </a:rPr>
              <a:t>Add Krishna in your life (</a:t>
            </a:r>
            <a:r>
              <a:rPr lang="en-US" sz="1800" b="1" dirty="0">
                <a:latin typeface="Balaram" pitchFamily="2" charset="0"/>
              </a:rPr>
              <a:t>1</a:t>
            </a:r>
            <a:r>
              <a:rPr lang="en-US" sz="1800" dirty="0">
                <a:latin typeface="Balaram" pitchFamily="2" charset="0"/>
              </a:rPr>
              <a:t>00,000)</a:t>
            </a:r>
          </a:p>
          <a:p>
            <a:r>
              <a:rPr lang="en-US" sz="1800" dirty="0">
                <a:latin typeface="Balaram" pitchFamily="2" charset="0"/>
              </a:rPr>
              <a:t>Everything happens according to His plan [SB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27027240"/>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hi-IN" dirty="0"/>
              <a:t>जीवन के उतार चढ़ाव</a:t>
            </a:r>
            <a:endParaRPr lang="en-US" dirty="0">
              <a:latin typeface="Balaram" pitchFamily="2" charset="0"/>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hi-IN" sz="1800" dirty="0"/>
              <a:t>भौतिक दुनिया को 3 + 4 दुखों से भरा बनाया गया है </a:t>
            </a:r>
            <a:endParaRPr lang="en-US" sz="1800" dirty="0"/>
          </a:p>
          <a:p>
            <a:r>
              <a:rPr lang="hi-IN" sz="1800" dirty="0"/>
              <a:t>जीवन के उतार-चढ़ाव का सामना कैसे करें? </a:t>
            </a:r>
            <a:r>
              <a:rPr lang="en-US" sz="1800" dirty="0"/>
              <a:t>BG</a:t>
            </a:r>
            <a:r>
              <a:rPr lang="hi-IN" sz="1800" dirty="0"/>
              <a:t> 2.14</a:t>
            </a:r>
            <a:endParaRPr lang="en-US" sz="1800" dirty="0">
              <a:latin typeface="Balaram" pitchFamily="2" charset="0"/>
            </a:endParaRPr>
          </a:p>
          <a:p>
            <a:r>
              <a:rPr lang="hi-IN" sz="1800" dirty="0"/>
              <a:t>विनम्रतापूर्वक सभी का सम्मान करते हैं</a:t>
            </a:r>
            <a:endParaRPr lang="en-US" sz="1800" dirty="0">
              <a:latin typeface="Balaram" pitchFamily="2" charset="0"/>
            </a:endParaRPr>
          </a:p>
          <a:p>
            <a:r>
              <a:rPr lang="hi-IN" sz="1800" dirty="0"/>
              <a:t>अपने जीवन में कृष्ण को जोड़ें</a:t>
            </a:r>
            <a:r>
              <a:rPr lang="en-US" sz="1800" dirty="0"/>
              <a:t> (1,00,000)</a:t>
            </a:r>
            <a:endParaRPr lang="en-US" sz="1800" dirty="0">
              <a:latin typeface="Balaram" pitchFamily="2" charset="0"/>
            </a:endParaRPr>
          </a:p>
          <a:p>
            <a:r>
              <a:rPr lang="hi-IN" sz="1800" dirty="0"/>
              <a:t>सब कुछ उसकी योजना के अनुसार होता है</a:t>
            </a:r>
            <a:r>
              <a:rPr lang="en-US" sz="1800" dirty="0"/>
              <a:t> </a:t>
            </a:r>
            <a:r>
              <a:rPr lang="en-US" sz="1800" dirty="0">
                <a:latin typeface="Balaram" pitchFamily="2" charset="0"/>
              </a:rPr>
              <a:t>[SB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02664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B94-E59F-5E4A-93A0-0EC132383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606E9-8D89-EE42-B8A9-4655DC699092}"/>
              </a:ext>
            </a:extLst>
          </p:cNvPr>
          <p:cNvSpPr>
            <a:spLocks noGrp="1"/>
          </p:cNvSpPr>
          <p:nvPr>
            <p:ph idx="1"/>
          </p:nvPr>
        </p:nvSpPr>
        <p:spPr/>
        <p:txBody>
          <a:bodyPr/>
          <a:lstStyle/>
          <a:p>
            <a:endParaRPr lang="en-US"/>
          </a:p>
        </p:txBody>
      </p:sp>
      <p:pic>
        <p:nvPicPr>
          <p:cNvPr id="3074" name="Picture 2" descr="Glorious Gita">
            <a:extLst>
              <a:ext uri="{FF2B5EF4-FFF2-40B4-BE49-F238E27FC236}">
                <a16:creationId xmlns:a16="http://schemas.microsoft.com/office/drawing/2014/main" id="{CBDAA014-901E-2D46-BC04-7373F435C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2844"/>
            <a:ext cx="10614329" cy="707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18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1F20-8775-ED47-BBC0-5569FEAFAF7D}"/>
              </a:ext>
            </a:extLst>
          </p:cNvPr>
          <p:cNvSpPr>
            <a:spLocks noGrp="1"/>
          </p:cNvSpPr>
          <p:nvPr>
            <p:ph type="title"/>
          </p:nvPr>
        </p:nvSpPr>
        <p:spPr/>
        <p:txBody>
          <a:bodyPr/>
          <a:lstStyle/>
          <a:p>
            <a:r>
              <a:rPr lang="en-US" dirty="0"/>
              <a:t>Tolerance </a:t>
            </a:r>
          </a:p>
        </p:txBody>
      </p:sp>
      <p:sp>
        <p:nvSpPr>
          <p:cNvPr id="3" name="Content Placeholder 2">
            <a:extLst>
              <a:ext uri="{FF2B5EF4-FFF2-40B4-BE49-F238E27FC236}">
                <a16:creationId xmlns:a16="http://schemas.microsoft.com/office/drawing/2014/main" id="{702E4901-1DB1-5748-930D-BE241832F066}"/>
              </a:ext>
            </a:extLst>
          </p:cNvPr>
          <p:cNvSpPr>
            <a:spLocks noGrp="1"/>
          </p:cNvSpPr>
          <p:nvPr>
            <p:ph idx="1"/>
          </p:nvPr>
        </p:nvSpPr>
        <p:spPr/>
        <p:txBody>
          <a:bodyPr/>
          <a:lstStyle/>
          <a:p>
            <a:pPr marL="0" indent="0">
              <a:buNone/>
            </a:pPr>
            <a:r>
              <a:rPr lang="hi-IN" dirty="0"/>
              <a:t>मात्रास्पर्शास्तु कौन्तेय शीतोष्णसुखदुःखदाः ।</a:t>
            </a:r>
            <a:br>
              <a:rPr lang="hi-IN" dirty="0"/>
            </a:br>
            <a:r>
              <a:rPr lang="hi-IN" dirty="0"/>
              <a:t>आगमापायिनोऽनित्यास्तांस्तितिक्षस्व भारत ॥ १४ ॥</a:t>
            </a:r>
            <a:endParaRPr lang="en-US" dirty="0"/>
          </a:p>
          <a:p>
            <a:pPr marL="0" indent="0">
              <a:buNone/>
            </a:pPr>
            <a:r>
              <a:rPr lang="en-US" i="1" dirty="0" err="1"/>
              <a:t>mātrā-sparśās</a:t>
            </a:r>
            <a:r>
              <a:rPr lang="en-US" i="1" dirty="0"/>
              <a:t> </a:t>
            </a:r>
            <a:r>
              <a:rPr lang="en-US" i="1" dirty="0" err="1"/>
              <a:t>tu</a:t>
            </a:r>
            <a:r>
              <a:rPr lang="en-US" i="1" dirty="0"/>
              <a:t> </a:t>
            </a:r>
            <a:r>
              <a:rPr lang="en-US" i="1" dirty="0" err="1"/>
              <a:t>kaunteya</a:t>
            </a:r>
            <a:r>
              <a:rPr lang="en-US" i="1" dirty="0"/>
              <a:t> </a:t>
            </a:r>
            <a:r>
              <a:rPr lang="en-US" i="1" dirty="0" err="1"/>
              <a:t>śītoṣṇa-sukha-duḥkha-dāḥ</a:t>
            </a:r>
            <a:br>
              <a:rPr lang="en-US" i="1" dirty="0"/>
            </a:br>
            <a:r>
              <a:rPr lang="en-US" i="1" dirty="0" err="1"/>
              <a:t>āgamāpāyino</a:t>
            </a:r>
            <a:r>
              <a:rPr lang="en-US" i="1" dirty="0"/>
              <a:t> ’</a:t>
            </a:r>
            <a:r>
              <a:rPr lang="en-US" i="1" dirty="0" err="1"/>
              <a:t>nityās</a:t>
            </a:r>
            <a:r>
              <a:rPr lang="en-US" i="1" dirty="0"/>
              <a:t> </a:t>
            </a:r>
            <a:r>
              <a:rPr lang="en-US" i="1" dirty="0" err="1"/>
              <a:t>tāṁs</a:t>
            </a:r>
            <a:r>
              <a:rPr lang="en-US" i="1" dirty="0"/>
              <a:t> </a:t>
            </a:r>
            <a:r>
              <a:rPr lang="en-US" i="1" dirty="0" err="1"/>
              <a:t>titikṣasva</a:t>
            </a:r>
            <a:r>
              <a:rPr lang="en-US" i="1" dirty="0"/>
              <a:t> </a:t>
            </a:r>
            <a:r>
              <a:rPr lang="en-US" i="1" dirty="0" err="1"/>
              <a:t>bhārata</a:t>
            </a:r>
            <a:endParaRPr lang="en-US" i="1" dirty="0"/>
          </a:p>
          <a:p>
            <a:pPr marL="0" indent="0">
              <a:buNone/>
            </a:pPr>
            <a:r>
              <a:rPr lang="en-US" i="1" dirty="0" err="1">
                <a:hlinkClick r:id="rId2"/>
              </a:rPr>
              <a:t>mātrā</a:t>
            </a:r>
            <a:r>
              <a:rPr lang="en-US" dirty="0" err="1"/>
              <a:t>-</a:t>
            </a:r>
            <a:r>
              <a:rPr lang="en-US" i="1" dirty="0" err="1">
                <a:hlinkClick r:id="rId3"/>
              </a:rPr>
              <a:t>sparśāḥ</a:t>
            </a:r>
            <a:r>
              <a:rPr lang="en-US" dirty="0"/>
              <a:t> — sensory perception; </a:t>
            </a:r>
            <a:r>
              <a:rPr lang="en-US" i="1" dirty="0">
                <a:hlinkClick r:id="rId4"/>
              </a:rPr>
              <a:t>tu</a:t>
            </a:r>
            <a:r>
              <a:rPr lang="en-US" dirty="0"/>
              <a:t> — only; </a:t>
            </a:r>
            <a:r>
              <a:rPr lang="en-US" i="1" dirty="0">
                <a:hlinkClick r:id="rId5"/>
              </a:rPr>
              <a:t>kaunteya</a:t>
            </a:r>
            <a:r>
              <a:rPr lang="en-US" dirty="0"/>
              <a:t> — O son of </a:t>
            </a:r>
            <a:r>
              <a:rPr lang="en-US" dirty="0" err="1"/>
              <a:t>Kuntī</a:t>
            </a:r>
            <a:r>
              <a:rPr lang="en-US" dirty="0"/>
              <a:t>; </a:t>
            </a:r>
            <a:r>
              <a:rPr lang="en-US" i="1" dirty="0">
                <a:hlinkClick r:id="rId6"/>
              </a:rPr>
              <a:t>śīta</a:t>
            </a:r>
            <a:r>
              <a:rPr lang="en-US" dirty="0"/>
              <a:t> — winter; </a:t>
            </a:r>
            <a:r>
              <a:rPr lang="en-US" i="1" dirty="0">
                <a:hlinkClick r:id="rId7"/>
              </a:rPr>
              <a:t>uṣṇa</a:t>
            </a:r>
            <a:r>
              <a:rPr lang="en-US" dirty="0"/>
              <a:t> — summer; </a:t>
            </a:r>
            <a:r>
              <a:rPr lang="en-US" i="1" dirty="0">
                <a:hlinkClick r:id="rId8"/>
              </a:rPr>
              <a:t>sukha</a:t>
            </a:r>
            <a:r>
              <a:rPr lang="en-US" dirty="0"/>
              <a:t> — happiness; </a:t>
            </a:r>
            <a:r>
              <a:rPr lang="en-US" i="1" dirty="0">
                <a:hlinkClick r:id="rId9"/>
              </a:rPr>
              <a:t>duḥkha</a:t>
            </a:r>
            <a:r>
              <a:rPr lang="en-US" dirty="0"/>
              <a:t> — and pain; </a:t>
            </a:r>
            <a:r>
              <a:rPr lang="en-US" i="1" dirty="0">
                <a:hlinkClick r:id="rId10"/>
              </a:rPr>
              <a:t>dāḥ</a:t>
            </a:r>
            <a:r>
              <a:rPr lang="en-US" dirty="0"/>
              <a:t> — giving; </a:t>
            </a:r>
            <a:r>
              <a:rPr lang="en-US" i="1" dirty="0">
                <a:hlinkClick r:id="rId11"/>
              </a:rPr>
              <a:t>āgama</a:t>
            </a:r>
            <a:r>
              <a:rPr lang="en-US" dirty="0"/>
              <a:t> — appearing; </a:t>
            </a:r>
            <a:r>
              <a:rPr lang="en-US" i="1" dirty="0">
                <a:hlinkClick r:id="rId12"/>
              </a:rPr>
              <a:t>apāyinaḥ</a:t>
            </a:r>
            <a:r>
              <a:rPr lang="en-US" dirty="0"/>
              <a:t> — disappearing; </a:t>
            </a:r>
            <a:r>
              <a:rPr lang="en-US" i="1" dirty="0">
                <a:highlight>
                  <a:srgbClr val="FFFF00"/>
                </a:highlight>
                <a:hlinkClick r:id="rId13"/>
              </a:rPr>
              <a:t>anityāḥ</a:t>
            </a:r>
            <a:r>
              <a:rPr lang="en-US" dirty="0">
                <a:highlight>
                  <a:srgbClr val="FFFF00"/>
                </a:highlight>
              </a:rPr>
              <a:t> </a:t>
            </a:r>
            <a:r>
              <a:rPr lang="en-US" dirty="0"/>
              <a:t>— </a:t>
            </a:r>
            <a:r>
              <a:rPr lang="en-US" dirty="0">
                <a:highlight>
                  <a:srgbClr val="FFFF00"/>
                </a:highlight>
              </a:rPr>
              <a:t>nonpermanent</a:t>
            </a:r>
            <a:r>
              <a:rPr lang="en-US" dirty="0"/>
              <a:t>; </a:t>
            </a:r>
            <a:r>
              <a:rPr lang="en-US" i="1" dirty="0">
                <a:hlinkClick r:id="rId14"/>
              </a:rPr>
              <a:t>tān</a:t>
            </a:r>
            <a:r>
              <a:rPr lang="en-US" dirty="0"/>
              <a:t> — all of them; </a:t>
            </a:r>
            <a:r>
              <a:rPr lang="en-US" i="1" dirty="0">
                <a:highlight>
                  <a:srgbClr val="FFFF00"/>
                </a:highlight>
                <a:hlinkClick r:id="rId15"/>
              </a:rPr>
              <a:t>titikṣasva</a:t>
            </a:r>
            <a:r>
              <a:rPr lang="en-US" dirty="0"/>
              <a:t> — just try to </a:t>
            </a:r>
            <a:r>
              <a:rPr lang="en-US" dirty="0">
                <a:highlight>
                  <a:srgbClr val="FFFF00"/>
                </a:highlight>
              </a:rPr>
              <a:t>tolerate</a:t>
            </a:r>
            <a:r>
              <a:rPr lang="en-US" dirty="0"/>
              <a:t>; </a:t>
            </a:r>
            <a:r>
              <a:rPr lang="en-US" i="1" dirty="0">
                <a:hlinkClick r:id="rId16"/>
              </a:rPr>
              <a:t>bhārata</a:t>
            </a:r>
            <a:r>
              <a:rPr lang="en-US" dirty="0"/>
              <a:t> — O descendant of the Bharata dynasty.</a:t>
            </a:r>
          </a:p>
          <a:p>
            <a:pPr marL="0" indent="0">
              <a:buNone/>
            </a:pPr>
            <a:endParaRPr lang="en-US" dirty="0"/>
          </a:p>
        </p:txBody>
      </p:sp>
    </p:spTree>
    <p:extLst>
      <p:ext uri="{BB962C8B-B14F-4D97-AF65-F5344CB8AC3E}">
        <p14:creationId xmlns:p14="http://schemas.microsoft.com/office/powerpoint/2010/main" val="248319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5" name="Rectangle 13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en-US" dirty="0"/>
              <a:t>Happiness increases when karma improves </a:t>
            </a:r>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en-US" dirty="0" err="1"/>
              <a:t>Durvasa</a:t>
            </a:r>
            <a:r>
              <a:rPr lang="en-US" dirty="0"/>
              <a:t> muni insulted </a:t>
            </a:r>
            <a:r>
              <a:rPr lang="en-US" dirty="0" err="1"/>
              <a:t>Ambarish</a:t>
            </a:r>
            <a:r>
              <a:rPr lang="en-US" dirty="0"/>
              <a:t> Maharaj </a:t>
            </a:r>
          </a:p>
          <a:p>
            <a:r>
              <a:rPr lang="en-US" dirty="0"/>
              <a:t>Where there is bhakti, all good qualities reside. [SB 5.18.12]</a:t>
            </a:r>
          </a:p>
          <a:p>
            <a:r>
              <a:rPr lang="en-US" dirty="0"/>
              <a:t>Do not get dirty by the undue influence of the three modes of material nature. Particularly the mode of ignorance.</a:t>
            </a:r>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
        <p:nvSpPr>
          <p:cNvPr id="5156" name="Oval 14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157" name="Arc 1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105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hi-IN" dirty="0"/>
              <a:t>कर्म में सुधार होने पर खुशियाँ बढ़ती हैं</a:t>
            </a:r>
            <a:endParaRPr lang="en-US" dirty="0"/>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hi-IN" dirty="0"/>
              <a:t>दुर्वासा मुनि ने अंबरीश महाराज का अपमान किया</a:t>
            </a:r>
            <a:r>
              <a:rPr lang="en-US" dirty="0"/>
              <a:t> </a:t>
            </a:r>
          </a:p>
          <a:p>
            <a:r>
              <a:rPr lang="hi-IN" dirty="0"/>
              <a:t>जहां भक्ति होती है, वहां सभी अच्छे गुणों का वास होता है।</a:t>
            </a:r>
            <a:r>
              <a:rPr lang="en-US" dirty="0"/>
              <a:t> [SB 5.18.12]</a:t>
            </a:r>
          </a:p>
          <a:p>
            <a:r>
              <a:rPr lang="hi-IN" dirty="0"/>
              <a:t>भौतिक प्रकृति के तीन गुन के अनुचित प्रभाव से गंदे न हों। खासतौर पर तमो गुन।</a:t>
            </a:r>
            <a:endParaRPr lang="en-US" dirty="0"/>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87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c 72">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42A07DE8-42B0-A142-BAA6-7C48499428FE}"/>
              </a:ext>
            </a:extLst>
          </p:cNvPr>
          <p:cNvSpPr>
            <a:spLocks noGrp="1"/>
          </p:cNvSpPr>
          <p:nvPr>
            <p:ph type="title"/>
          </p:nvPr>
        </p:nvSpPr>
        <p:spPr>
          <a:xfrm>
            <a:off x="4184542" y="486184"/>
            <a:ext cx="7363990" cy="1325563"/>
          </a:xfrm>
        </p:spPr>
        <p:txBody>
          <a:bodyPr>
            <a:normAutofit/>
          </a:bodyPr>
          <a:lstStyle/>
          <a:p>
            <a:r>
              <a:rPr lang="en-US"/>
              <a:t>Question by Vyasadeva[1-4]</a:t>
            </a:r>
          </a:p>
        </p:txBody>
      </p:sp>
      <p:pic>
        <p:nvPicPr>
          <p:cNvPr id="4" name="Picture 2" descr="Narada Muni - The Story of Narada - TemplePurohit - Your Spiritual  Destination | Bhakti, Shraddha Aur Ashirwad">
            <a:extLst>
              <a:ext uri="{FF2B5EF4-FFF2-40B4-BE49-F238E27FC236}">
                <a16:creationId xmlns:a16="http://schemas.microsoft.com/office/drawing/2014/main" id="{1EE2A90D-5396-4A42-A02A-82F7A8F150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89" r="3" b="1319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6146" name="Picture 2" descr="Dharmakshethra - India Unabridged">
            <a:extLst>
              <a:ext uri="{FF2B5EF4-FFF2-40B4-BE49-F238E27FC236}">
                <a16:creationId xmlns:a16="http://schemas.microsoft.com/office/drawing/2014/main" id="{74B27C83-723C-E740-B30D-55C0CEF9EE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190" r="6562" b="2"/>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E7E9CC4-D16F-BE43-A720-6FD314238E01}"/>
              </a:ext>
            </a:extLst>
          </p:cNvPr>
          <p:cNvSpPr>
            <a:spLocks noGrp="1"/>
          </p:cNvSpPr>
          <p:nvPr>
            <p:ph idx="1"/>
          </p:nvPr>
        </p:nvSpPr>
        <p:spPr>
          <a:xfrm>
            <a:off x="4184542" y="1946684"/>
            <a:ext cx="7363990" cy="4351338"/>
          </a:xfrm>
        </p:spPr>
        <p:txBody>
          <a:bodyPr>
            <a:normAutofit/>
          </a:bodyPr>
          <a:lstStyle/>
          <a:p>
            <a:pPr marL="514350" indent="-514350">
              <a:buFont typeface="+mj-lt"/>
              <a:buAutoNum type="arabicPeriod"/>
            </a:pPr>
            <a:r>
              <a:rPr lang="en-US" sz="2000" b="1" dirty="0" err="1"/>
              <a:t>Sūta</a:t>
            </a:r>
            <a:r>
              <a:rPr lang="en-US" sz="2000" b="1" dirty="0"/>
              <a:t> said: O </a:t>
            </a:r>
            <a:r>
              <a:rPr lang="en-US" sz="2000" b="1" dirty="0" err="1"/>
              <a:t>brāhmaṇas</a:t>
            </a:r>
            <a:r>
              <a:rPr lang="en-US" sz="2000" b="1" dirty="0"/>
              <a:t>, thus </a:t>
            </a:r>
            <a:r>
              <a:rPr lang="en-US" sz="2000" b="1" dirty="0">
                <a:highlight>
                  <a:srgbClr val="FFFF00"/>
                </a:highlight>
              </a:rPr>
              <a:t>hearing all about </a:t>
            </a:r>
            <a:r>
              <a:rPr lang="en-US" sz="2000" b="1" dirty="0" err="1">
                <a:highlight>
                  <a:srgbClr val="FFFF00"/>
                </a:highlight>
              </a:rPr>
              <a:t>Śrī</a:t>
            </a:r>
            <a:r>
              <a:rPr lang="en-US" sz="2000" b="1" dirty="0">
                <a:highlight>
                  <a:srgbClr val="FFFF00"/>
                </a:highlight>
              </a:rPr>
              <a:t> </a:t>
            </a:r>
            <a:r>
              <a:rPr lang="en-US" sz="2000" b="1" dirty="0" err="1">
                <a:highlight>
                  <a:srgbClr val="FFFF00"/>
                </a:highlight>
              </a:rPr>
              <a:t>Nārada’s</a:t>
            </a:r>
            <a:r>
              <a:rPr lang="en-US" sz="2000" b="1" dirty="0">
                <a:highlight>
                  <a:srgbClr val="FFFF00"/>
                </a:highlight>
              </a:rPr>
              <a:t> birth and activities</a:t>
            </a:r>
            <a:r>
              <a:rPr lang="en-US" sz="2000" b="1" dirty="0"/>
              <a:t>, </a:t>
            </a:r>
            <a:r>
              <a:rPr lang="en-US" sz="2000" b="1" dirty="0" err="1"/>
              <a:t>Vyāsadeva</a:t>
            </a:r>
            <a:r>
              <a:rPr lang="en-US" sz="2000" b="1" dirty="0"/>
              <a:t>, the incarnation of God and son of </a:t>
            </a:r>
            <a:r>
              <a:rPr lang="en-US" sz="2000" b="1" dirty="0" err="1"/>
              <a:t>Satyavatī</a:t>
            </a:r>
            <a:r>
              <a:rPr lang="en-US" sz="2000" b="1" dirty="0"/>
              <a:t>, inquired as follows. </a:t>
            </a:r>
          </a:p>
          <a:p>
            <a:pPr marL="514350" indent="-514350">
              <a:buFont typeface="+mj-lt"/>
              <a:buAutoNum type="arabicPeriod"/>
            </a:pPr>
            <a:r>
              <a:rPr lang="en-US" sz="2000" b="1" dirty="0" err="1"/>
              <a:t>Śrī</a:t>
            </a:r>
            <a:r>
              <a:rPr lang="en-US" sz="2000" b="1" dirty="0"/>
              <a:t> </a:t>
            </a:r>
            <a:r>
              <a:rPr lang="en-US" sz="2000" b="1" dirty="0" err="1"/>
              <a:t>Vyāsadeva</a:t>
            </a:r>
            <a:r>
              <a:rPr lang="en-US" sz="2000" b="1" dirty="0"/>
              <a:t> said: </a:t>
            </a:r>
            <a:r>
              <a:rPr lang="en-US" sz="2000" b="1" dirty="0">
                <a:highlight>
                  <a:srgbClr val="FFFF00"/>
                </a:highlight>
              </a:rPr>
              <a:t>What did you [</a:t>
            </a:r>
            <a:r>
              <a:rPr lang="en-US" sz="2000" b="1" dirty="0" err="1">
                <a:highlight>
                  <a:srgbClr val="FFFF00"/>
                </a:highlight>
              </a:rPr>
              <a:t>Nārada</a:t>
            </a:r>
            <a:r>
              <a:rPr lang="en-US" sz="2000" b="1" dirty="0">
                <a:highlight>
                  <a:srgbClr val="FFFF00"/>
                </a:highlight>
              </a:rPr>
              <a:t>] do </a:t>
            </a:r>
            <a:r>
              <a:rPr lang="en-US" sz="2000" b="1" dirty="0"/>
              <a:t>after the departure of the great sages who had instructed you in scientific transcendental knowledge before the beginning of your present birth?</a:t>
            </a:r>
          </a:p>
          <a:p>
            <a:pPr marL="514350" indent="-514350">
              <a:buFont typeface="+mj-lt"/>
              <a:buAutoNum type="arabicPeriod"/>
            </a:pPr>
            <a:r>
              <a:rPr lang="en-US" sz="2000" b="1" dirty="0"/>
              <a:t>O son of </a:t>
            </a:r>
            <a:r>
              <a:rPr lang="en-US" sz="2000" b="1" dirty="0" err="1"/>
              <a:t>Brahmā</a:t>
            </a:r>
            <a:r>
              <a:rPr lang="en-US" sz="2000" b="1" dirty="0"/>
              <a:t>, </a:t>
            </a:r>
            <a:r>
              <a:rPr lang="en-US" sz="2000" b="1" dirty="0">
                <a:highlight>
                  <a:srgbClr val="FFFF00"/>
                </a:highlight>
              </a:rPr>
              <a:t>how did you pass your life </a:t>
            </a:r>
            <a:r>
              <a:rPr lang="en-US" sz="2000" b="1" dirty="0"/>
              <a:t>after initiation, and </a:t>
            </a:r>
            <a:r>
              <a:rPr lang="en-US" sz="2000" b="1" dirty="0">
                <a:highlight>
                  <a:srgbClr val="FFFF00"/>
                </a:highlight>
              </a:rPr>
              <a:t>how did you attain this body</a:t>
            </a:r>
            <a:r>
              <a:rPr lang="en-US" sz="2000" b="1" dirty="0"/>
              <a:t>, having quit your old one in due course?</a:t>
            </a:r>
          </a:p>
          <a:p>
            <a:pPr marL="514350" indent="-514350">
              <a:buFont typeface="+mj-lt"/>
              <a:buAutoNum type="arabicPeriod"/>
            </a:pPr>
            <a:r>
              <a:rPr lang="en-US" sz="2000" b="1" dirty="0"/>
              <a:t>O great sage, time annihilates everything in due course, so </a:t>
            </a:r>
            <a:r>
              <a:rPr lang="en-US" sz="2000" b="1" dirty="0">
                <a:highlight>
                  <a:srgbClr val="FFFF00"/>
                </a:highlight>
              </a:rPr>
              <a:t>how is it that this subject matter</a:t>
            </a:r>
            <a:r>
              <a:rPr lang="en-US" sz="2000" b="1" dirty="0"/>
              <a:t>, which happened prior to this day of </a:t>
            </a:r>
            <a:r>
              <a:rPr lang="en-US" sz="2000" b="1" dirty="0" err="1"/>
              <a:t>Brahmā</a:t>
            </a:r>
            <a:r>
              <a:rPr lang="en-US" sz="2000" b="1" dirty="0"/>
              <a:t>, is </a:t>
            </a:r>
            <a:r>
              <a:rPr lang="en-US" sz="2000" b="1" dirty="0">
                <a:highlight>
                  <a:srgbClr val="FFFF00"/>
                </a:highlight>
              </a:rPr>
              <a:t>still fresh in your memory</a:t>
            </a:r>
            <a:r>
              <a:rPr lang="en-US" sz="2000" b="1" dirty="0"/>
              <a:t>, undisturbed by time?</a:t>
            </a:r>
          </a:p>
          <a:p>
            <a:endParaRPr lang="en-US" sz="2000" dirty="0"/>
          </a:p>
        </p:txBody>
      </p:sp>
    </p:spTree>
    <p:extLst>
      <p:ext uri="{BB962C8B-B14F-4D97-AF65-F5344CB8AC3E}">
        <p14:creationId xmlns:p14="http://schemas.microsoft.com/office/powerpoint/2010/main" val="2488646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BF4E-3BC0-DF4B-9B35-6E23606D3B13}"/>
              </a:ext>
            </a:extLst>
          </p:cNvPr>
          <p:cNvSpPr>
            <a:spLocks noGrp="1"/>
          </p:cNvSpPr>
          <p:nvPr>
            <p:ph type="title"/>
          </p:nvPr>
        </p:nvSpPr>
        <p:spPr>
          <a:xfrm>
            <a:off x="838200" y="365125"/>
            <a:ext cx="10428798" cy="2672273"/>
          </a:xfrm>
        </p:spPr>
        <p:txBody>
          <a:bodyPr/>
          <a:lstStyle/>
          <a:p>
            <a:pPr algn="ctr"/>
            <a:r>
              <a:rPr lang="hi-IN" dirty="0"/>
              <a:t>यस्यास्ति भक्तिर्भगवत्यकिञ्चना</a:t>
            </a:r>
            <a:br>
              <a:rPr lang="hi-IN" dirty="0"/>
            </a:br>
            <a:r>
              <a:rPr lang="hi-IN" dirty="0"/>
              <a:t>सर्वैर्गुणैस्तत्र समासते सुरा: ।</a:t>
            </a:r>
            <a:br>
              <a:rPr lang="hi-IN" dirty="0"/>
            </a:br>
            <a:r>
              <a:rPr lang="hi-IN" dirty="0"/>
              <a:t>हरावभक्तस्य कुतो महद्गुणा</a:t>
            </a:r>
            <a:br>
              <a:rPr lang="hi-IN" dirty="0"/>
            </a:br>
            <a:r>
              <a:rPr lang="hi-IN" dirty="0"/>
              <a:t>मनोरथेनासति धावतो बहि: ॥ १२ ॥</a:t>
            </a:r>
            <a:endParaRPr lang="en-US" dirty="0"/>
          </a:p>
        </p:txBody>
      </p:sp>
      <p:sp>
        <p:nvSpPr>
          <p:cNvPr id="3" name="Content Placeholder 2">
            <a:extLst>
              <a:ext uri="{FF2B5EF4-FFF2-40B4-BE49-F238E27FC236}">
                <a16:creationId xmlns:a16="http://schemas.microsoft.com/office/drawing/2014/main" id="{0AE273E6-6F97-7E4E-833F-A9A66D142C26}"/>
              </a:ext>
            </a:extLst>
          </p:cNvPr>
          <p:cNvSpPr>
            <a:spLocks noGrp="1"/>
          </p:cNvSpPr>
          <p:nvPr>
            <p:ph idx="1"/>
          </p:nvPr>
        </p:nvSpPr>
        <p:spPr>
          <a:xfrm>
            <a:off x="659958" y="3323645"/>
            <a:ext cx="10693842" cy="2853317"/>
          </a:xfrm>
        </p:spPr>
        <p:txBody>
          <a:bodyPr>
            <a:normAutofit/>
          </a:bodyPr>
          <a:lstStyle/>
          <a:p>
            <a:pPr marL="0" indent="0">
              <a:buNone/>
            </a:pPr>
            <a:r>
              <a:rPr lang="en-US" sz="2400" dirty="0"/>
              <a:t>All the demigods and their exalted qualities, such as religion, knowledge and renunciation, become manifest in the body of one who has developed </a:t>
            </a:r>
            <a:r>
              <a:rPr lang="en-US" sz="2400" dirty="0">
                <a:highlight>
                  <a:srgbClr val="FFFF00"/>
                </a:highlight>
              </a:rPr>
              <a:t>unalloyed</a:t>
            </a:r>
            <a:r>
              <a:rPr lang="en-US" sz="2400" dirty="0"/>
              <a:t> devotion for the Supreme Personality of Godhead, </a:t>
            </a:r>
            <a:r>
              <a:rPr lang="en-US" sz="2400" dirty="0" err="1"/>
              <a:t>Vāsudeva</a:t>
            </a:r>
            <a:r>
              <a:rPr lang="en-US" sz="2400" dirty="0"/>
              <a:t>. </a:t>
            </a:r>
            <a:r>
              <a:rPr lang="en-US" sz="2400" i="1" dirty="0"/>
              <a:t>On the other hand</a:t>
            </a:r>
            <a:r>
              <a:rPr lang="en-US" sz="2400" dirty="0"/>
              <a:t>, a person devoid of devotional service and engaged in material activities has no good qualities. </a:t>
            </a:r>
            <a:r>
              <a:rPr lang="en-US" sz="2400" i="1" dirty="0">
                <a:highlight>
                  <a:srgbClr val="FFFF00"/>
                </a:highlight>
              </a:rPr>
              <a:t>Even if he is adept</a:t>
            </a:r>
            <a:r>
              <a:rPr lang="en-US" sz="2400" dirty="0">
                <a:highlight>
                  <a:srgbClr val="FFFF00"/>
                </a:highlight>
              </a:rPr>
              <a:t> </a:t>
            </a:r>
            <a:r>
              <a:rPr lang="en-US" sz="2400" dirty="0"/>
              <a:t>at the practice of mystic yoga or the honest endeavor of maintaining his family and relatives, </a:t>
            </a:r>
            <a:r>
              <a:rPr lang="en-US" sz="2400" i="1" dirty="0"/>
              <a:t>he must be driven by his own mental speculations and must engage in the service of the Lord’s external energy</a:t>
            </a:r>
            <a:r>
              <a:rPr lang="en-US" sz="2400" dirty="0"/>
              <a:t>. How can there be any good qualities in such a man? [SB 5.18.12]</a:t>
            </a:r>
          </a:p>
        </p:txBody>
      </p:sp>
    </p:spTree>
    <p:extLst>
      <p:ext uri="{BB962C8B-B14F-4D97-AF65-F5344CB8AC3E}">
        <p14:creationId xmlns:p14="http://schemas.microsoft.com/office/powerpoint/2010/main" val="3262840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8D6C-C090-F84D-B474-8F5C4F51CA3E}"/>
              </a:ext>
            </a:extLst>
          </p:cNvPr>
          <p:cNvSpPr>
            <a:spLocks noGrp="1"/>
          </p:cNvSpPr>
          <p:nvPr>
            <p:ph type="title"/>
          </p:nvPr>
        </p:nvSpPr>
        <p:spPr/>
        <p:txBody>
          <a:bodyPr/>
          <a:lstStyle/>
          <a:p>
            <a:r>
              <a:rPr lang="en-US" b="1" dirty="0"/>
              <a:t>Synonyms</a:t>
            </a:r>
            <a:endParaRPr lang="en-US" dirty="0"/>
          </a:p>
        </p:txBody>
      </p:sp>
      <p:sp>
        <p:nvSpPr>
          <p:cNvPr id="3" name="Content Placeholder 2">
            <a:extLst>
              <a:ext uri="{FF2B5EF4-FFF2-40B4-BE49-F238E27FC236}">
                <a16:creationId xmlns:a16="http://schemas.microsoft.com/office/drawing/2014/main" id="{2714CF54-604C-F843-BE88-22E07A0A4F45}"/>
              </a:ext>
            </a:extLst>
          </p:cNvPr>
          <p:cNvSpPr>
            <a:spLocks noGrp="1"/>
          </p:cNvSpPr>
          <p:nvPr>
            <p:ph idx="1"/>
          </p:nvPr>
        </p:nvSpPr>
        <p:spPr/>
        <p:txBody>
          <a:bodyPr/>
          <a:lstStyle/>
          <a:p>
            <a:pPr marL="0" indent="0">
              <a:buNone/>
            </a:pPr>
            <a:r>
              <a:rPr lang="en-US" i="1" dirty="0">
                <a:hlinkClick r:id="rId2"/>
              </a:rPr>
              <a:t>yasya</a:t>
            </a:r>
            <a:r>
              <a:rPr lang="en-US" dirty="0"/>
              <a:t> — of whom; </a:t>
            </a:r>
            <a:r>
              <a:rPr lang="en-US" i="1" dirty="0">
                <a:hlinkClick r:id="rId3"/>
              </a:rPr>
              <a:t>asti</a:t>
            </a:r>
            <a:r>
              <a:rPr lang="en-US" dirty="0"/>
              <a:t> — there is; </a:t>
            </a:r>
            <a:r>
              <a:rPr lang="en-US" i="1" dirty="0">
                <a:hlinkClick r:id="rId4"/>
              </a:rPr>
              <a:t>bhaktiḥ</a:t>
            </a:r>
            <a:r>
              <a:rPr lang="en-US" dirty="0"/>
              <a:t> — devotional service; </a:t>
            </a:r>
            <a:r>
              <a:rPr lang="en-US" i="1" dirty="0">
                <a:hlinkClick r:id="rId5"/>
              </a:rPr>
              <a:t>bhagavati</a:t>
            </a:r>
            <a:r>
              <a:rPr lang="en-US" dirty="0"/>
              <a:t> — to the Supreme Personality of Godhead; </a:t>
            </a:r>
            <a:r>
              <a:rPr lang="en-US" i="1" dirty="0">
                <a:highlight>
                  <a:srgbClr val="FFFF00"/>
                </a:highlight>
                <a:hlinkClick r:id="rId6"/>
              </a:rPr>
              <a:t>akiñcanā</a:t>
            </a:r>
            <a:r>
              <a:rPr lang="en-US" dirty="0">
                <a:highlight>
                  <a:srgbClr val="FFFF00"/>
                </a:highlight>
              </a:rPr>
              <a:t> — without any motive</a:t>
            </a:r>
            <a:r>
              <a:rPr lang="en-US" dirty="0"/>
              <a:t>; </a:t>
            </a:r>
            <a:r>
              <a:rPr lang="en-US" i="1" dirty="0">
                <a:highlight>
                  <a:srgbClr val="FFFF00"/>
                </a:highlight>
                <a:hlinkClick r:id="rId7"/>
              </a:rPr>
              <a:t>sarvaiḥ</a:t>
            </a:r>
            <a:r>
              <a:rPr lang="en-US" dirty="0">
                <a:highlight>
                  <a:srgbClr val="FFFF00"/>
                </a:highlight>
              </a:rPr>
              <a:t> — with all; </a:t>
            </a:r>
            <a:r>
              <a:rPr lang="en-US" i="1" dirty="0">
                <a:highlight>
                  <a:srgbClr val="FFFF00"/>
                </a:highlight>
                <a:hlinkClick r:id="rId8"/>
              </a:rPr>
              <a:t>guṇaiḥ</a:t>
            </a:r>
            <a:r>
              <a:rPr lang="en-US" dirty="0">
                <a:highlight>
                  <a:srgbClr val="FFFF00"/>
                </a:highlight>
              </a:rPr>
              <a:t> — good qualities</a:t>
            </a:r>
            <a:r>
              <a:rPr lang="en-US" dirty="0"/>
              <a:t>; </a:t>
            </a:r>
            <a:r>
              <a:rPr lang="en-US" i="1" dirty="0">
                <a:hlinkClick r:id="rId9"/>
              </a:rPr>
              <a:t>tatra</a:t>
            </a:r>
            <a:r>
              <a:rPr lang="en-US" dirty="0"/>
              <a:t> — there (in that person); </a:t>
            </a:r>
            <a:r>
              <a:rPr lang="en-US" i="1" dirty="0">
                <a:hlinkClick r:id="rId10"/>
              </a:rPr>
              <a:t>samāsate</a:t>
            </a:r>
            <a:r>
              <a:rPr lang="en-US" dirty="0"/>
              <a:t> — reside; </a:t>
            </a:r>
            <a:r>
              <a:rPr lang="en-US" i="1" dirty="0">
                <a:hlinkClick r:id="rId11"/>
              </a:rPr>
              <a:t>surāḥ</a:t>
            </a:r>
            <a:r>
              <a:rPr lang="en-US" dirty="0"/>
              <a:t> — all the demigods; </a:t>
            </a:r>
            <a:r>
              <a:rPr lang="en-US" i="1" dirty="0">
                <a:hlinkClick r:id="rId12"/>
              </a:rPr>
              <a:t>harau</a:t>
            </a:r>
            <a:r>
              <a:rPr lang="en-US" dirty="0"/>
              <a:t> — unto the Supreme Personality of Godhead; </a:t>
            </a:r>
            <a:r>
              <a:rPr lang="en-US" i="1" dirty="0">
                <a:hlinkClick r:id="rId13"/>
              </a:rPr>
              <a:t>abhaktasya</a:t>
            </a:r>
            <a:r>
              <a:rPr lang="en-US" dirty="0"/>
              <a:t> — of a person who is not devoted; </a:t>
            </a:r>
            <a:r>
              <a:rPr lang="en-US" i="1" dirty="0">
                <a:hlinkClick r:id="rId14"/>
              </a:rPr>
              <a:t>kutaḥ</a:t>
            </a:r>
            <a:r>
              <a:rPr lang="en-US" dirty="0"/>
              <a:t> — where; </a:t>
            </a:r>
            <a:r>
              <a:rPr lang="en-US" i="1" dirty="0" err="1">
                <a:hlinkClick r:id="rId15"/>
              </a:rPr>
              <a:t>mahat</a:t>
            </a:r>
            <a:r>
              <a:rPr lang="en-US" dirty="0" err="1"/>
              <a:t>-</a:t>
            </a:r>
            <a:r>
              <a:rPr lang="en-US" i="1" dirty="0" err="1">
                <a:hlinkClick r:id="rId16"/>
              </a:rPr>
              <a:t>guṇāḥ</a:t>
            </a:r>
            <a:r>
              <a:rPr lang="en-US" dirty="0"/>
              <a:t> — good qualities; </a:t>
            </a:r>
            <a:r>
              <a:rPr lang="en-US" i="1" dirty="0">
                <a:hlinkClick r:id="rId17"/>
              </a:rPr>
              <a:t>manorathena</a:t>
            </a:r>
            <a:r>
              <a:rPr lang="en-US" dirty="0"/>
              <a:t> — by mental speculation; </a:t>
            </a:r>
            <a:r>
              <a:rPr lang="en-US" i="1" dirty="0">
                <a:hlinkClick r:id="rId18"/>
              </a:rPr>
              <a:t>asati</a:t>
            </a:r>
            <a:r>
              <a:rPr lang="en-US" dirty="0"/>
              <a:t> — in the temporary material world; </a:t>
            </a:r>
            <a:r>
              <a:rPr lang="en-US" i="1" dirty="0">
                <a:hlinkClick r:id="rId19"/>
              </a:rPr>
              <a:t>dhāvataḥ</a:t>
            </a:r>
            <a:r>
              <a:rPr lang="en-US" dirty="0"/>
              <a:t> — who is running; </a:t>
            </a:r>
            <a:r>
              <a:rPr lang="en-US" i="1" dirty="0">
                <a:hlinkClick r:id="rId20"/>
              </a:rPr>
              <a:t>bahiḥ</a:t>
            </a:r>
            <a:r>
              <a:rPr lang="en-US" dirty="0"/>
              <a:t> — outside.</a:t>
            </a:r>
          </a:p>
        </p:txBody>
      </p:sp>
    </p:spTree>
    <p:extLst>
      <p:ext uri="{BB962C8B-B14F-4D97-AF65-F5344CB8AC3E}">
        <p14:creationId xmlns:p14="http://schemas.microsoft.com/office/powerpoint/2010/main" val="37227015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7D30345-B04B-3C4F-8572-624C558F45A8}"/>
              </a:ext>
            </a:extLst>
          </p:cNvPr>
          <p:cNvPicPr>
            <a:picLocks noGrp="1" noChangeAspect="1"/>
          </p:cNvPicPr>
          <p:nvPr>
            <p:ph idx="1"/>
          </p:nvPr>
        </p:nvPicPr>
        <p:blipFill>
          <a:blip r:embed="rId2"/>
          <a:stretch>
            <a:fillRect/>
          </a:stretch>
        </p:blipFill>
        <p:spPr>
          <a:xfrm>
            <a:off x="2158850" y="643467"/>
            <a:ext cx="7874299" cy="5571065"/>
          </a:xfrm>
          <a:prstGeom prst="rect">
            <a:avLst/>
          </a:prstGeom>
          <a:ln>
            <a:noFill/>
          </a:ln>
        </p:spPr>
      </p:pic>
      <p:sp>
        <p:nvSpPr>
          <p:cNvPr id="35"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1628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B7D7BC-479F-3643-BCAE-894A01BD32FF}"/>
              </a:ext>
            </a:extLst>
          </p:cNvPr>
          <p:cNvSpPr>
            <a:spLocks noGrp="1"/>
          </p:cNvSpPr>
          <p:nvPr>
            <p:ph type="title"/>
          </p:nvPr>
        </p:nvSpPr>
        <p:spPr>
          <a:xfrm>
            <a:off x="838200" y="365125"/>
            <a:ext cx="10515600" cy="1325563"/>
          </a:xfrm>
        </p:spPr>
        <p:txBody>
          <a:bodyPr>
            <a:normAutofit/>
          </a:bodyPr>
          <a:lstStyle/>
          <a:p>
            <a:r>
              <a:rPr lang="en-US"/>
              <a:t>Reviving our original quality</a:t>
            </a:r>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C7675-0530-084B-8DC6-02DBA52D740D}"/>
              </a:ext>
            </a:extLst>
          </p:cNvPr>
          <p:cNvSpPr>
            <a:spLocks noGrp="1"/>
          </p:cNvSpPr>
          <p:nvPr>
            <p:ph idx="1"/>
          </p:nvPr>
        </p:nvSpPr>
        <p:spPr>
          <a:xfrm>
            <a:off x="838200" y="1825625"/>
            <a:ext cx="10515600" cy="4351338"/>
          </a:xfrm>
        </p:spPr>
        <p:txBody>
          <a:bodyPr>
            <a:normAutofit/>
          </a:bodyPr>
          <a:lstStyle/>
          <a:p>
            <a:pPr marL="0" indent="0">
              <a:buNone/>
            </a:pPr>
            <a:r>
              <a:rPr lang="en-US" sz="2000" dirty="0"/>
              <a:t>As explained in the next verse, </a:t>
            </a:r>
            <a:r>
              <a:rPr lang="en-US" sz="2000" dirty="0" err="1"/>
              <a:t>Kṛṣṇa</a:t>
            </a:r>
            <a:r>
              <a:rPr lang="en-US" sz="2000" dirty="0"/>
              <a:t> is the original source of all living entities. This is confirmed in </a:t>
            </a:r>
            <a:r>
              <a:rPr lang="en-US" sz="2000" i="1" dirty="0">
                <a:hlinkClick r:id="rId2"/>
              </a:rPr>
              <a:t>Bhagavad-gītā</a:t>
            </a:r>
            <a:r>
              <a:rPr lang="en-US" sz="2000" dirty="0">
                <a:hlinkClick r:id="rId2"/>
              </a:rPr>
              <a:t> (15.7)</a:t>
            </a:r>
            <a:r>
              <a:rPr lang="en-US" sz="2000" dirty="0"/>
              <a:t>, wherein </a:t>
            </a:r>
            <a:r>
              <a:rPr lang="en-US" sz="2000" dirty="0" err="1"/>
              <a:t>Kṛṣṇa</a:t>
            </a:r>
            <a:r>
              <a:rPr lang="en-US" sz="2000" dirty="0"/>
              <a:t> says:</a:t>
            </a:r>
          </a:p>
          <a:p>
            <a:pPr marL="0" indent="0">
              <a:buNone/>
            </a:pPr>
            <a:r>
              <a:rPr lang="en-US" sz="2000" i="1" dirty="0" err="1"/>
              <a:t>mamaivāṁśo</a:t>
            </a:r>
            <a:r>
              <a:rPr lang="en-US" sz="2000" i="1" dirty="0"/>
              <a:t> </a:t>
            </a:r>
            <a:r>
              <a:rPr lang="en-US" sz="2000" i="1" dirty="0" err="1"/>
              <a:t>jīva</a:t>
            </a:r>
            <a:r>
              <a:rPr lang="en-US" sz="2000" i="1" dirty="0"/>
              <a:t>-loke</a:t>
            </a:r>
            <a:br>
              <a:rPr lang="en-US" sz="2000" i="1" dirty="0"/>
            </a:br>
            <a:r>
              <a:rPr lang="en-US" sz="2000" i="1" dirty="0" err="1"/>
              <a:t>jīva-bhūtaḥ</a:t>
            </a:r>
            <a:r>
              <a:rPr lang="en-US" sz="2000" i="1" dirty="0"/>
              <a:t> </a:t>
            </a:r>
            <a:r>
              <a:rPr lang="en-US" sz="2000" i="1" dirty="0" err="1"/>
              <a:t>sanātanaḥ</a:t>
            </a:r>
            <a:br>
              <a:rPr lang="en-US" sz="2000" i="1" dirty="0"/>
            </a:br>
            <a:r>
              <a:rPr lang="en-US" sz="2000" i="1" dirty="0" err="1"/>
              <a:t>manaḥ</a:t>
            </a:r>
            <a:r>
              <a:rPr lang="en-US" sz="2000" i="1" dirty="0"/>
              <a:t> </a:t>
            </a:r>
            <a:r>
              <a:rPr lang="en-US" sz="2000" i="1" dirty="0" err="1"/>
              <a:t>ṣaṣṭhānīndriyāṇi</a:t>
            </a:r>
            <a:br>
              <a:rPr lang="en-US" sz="2000" i="1" dirty="0"/>
            </a:br>
            <a:r>
              <a:rPr lang="en-US" sz="2000" i="1" dirty="0" err="1"/>
              <a:t>prakṛti-sthāni</a:t>
            </a:r>
            <a:r>
              <a:rPr lang="en-US" sz="2000" i="1" dirty="0"/>
              <a:t> </a:t>
            </a:r>
            <a:r>
              <a:rPr lang="en-US" sz="2000" i="1" dirty="0" err="1"/>
              <a:t>karṣati</a:t>
            </a:r>
            <a:endParaRPr lang="en-US" sz="2000" dirty="0"/>
          </a:p>
          <a:p>
            <a:pPr marL="0" indent="0">
              <a:buNone/>
            </a:pPr>
            <a:r>
              <a:rPr lang="en-US" sz="2000" dirty="0"/>
              <a:t>“The living entities in this conditioned world are My eternal, fragmental parts. Due to conditioned life, they are struggling very hard with the six senses, which include the mind.” All living entities are part and parcel of </a:t>
            </a:r>
            <a:r>
              <a:rPr lang="en-US" sz="2000" dirty="0" err="1"/>
              <a:t>Kṛṣṇa</a:t>
            </a:r>
            <a:r>
              <a:rPr lang="en-US" sz="2000" dirty="0"/>
              <a:t>, and therefore </a:t>
            </a:r>
            <a:r>
              <a:rPr lang="en-US" sz="2000" dirty="0">
                <a:highlight>
                  <a:srgbClr val="FFFF00"/>
                </a:highlight>
              </a:rPr>
              <a:t>when they revive their original </a:t>
            </a:r>
            <a:r>
              <a:rPr lang="en-US" sz="2000" dirty="0" err="1">
                <a:highlight>
                  <a:srgbClr val="FFFF00"/>
                </a:highlight>
              </a:rPr>
              <a:t>Kṛṣṇa</a:t>
            </a:r>
            <a:r>
              <a:rPr lang="en-US" sz="2000" dirty="0">
                <a:highlight>
                  <a:srgbClr val="FFFF00"/>
                </a:highlight>
              </a:rPr>
              <a:t> consciousness, they possess all the good qualities of </a:t>
            </a:r>
            <a:r>
              <a:rPr lang="en-US" sz="2000" dirty="0" err="1">
                <a:highlight>
                  <a:srgbClr val="FFFF00"/>
                </a:highlight>
              </a:rPr>
              <a:t>Kṛṣṇa</a:t>
            </a:r>
            <a:r>
              <a:rPr lang="en-US" sz="2000" dirty="0">
                <a:highlight>
                  <a:srgbClr val="FFFF00"/>
                </a:highlight>
              </a:rPr>
              <a:t> in a small quantity</a:t>
            </a:r>
            <a:r>
              <a:rPr lang="en-US" sz="2000" dirty="0"/>
              <a:t>. When one engages himself in the nine processes of devotional service (</a:t>
            </a:r>
            <a:r>
              <a:rPr lang="en-US" sz="2000" i="1" dirty="0" err="1"/>
              <a:t>śravaṇaṁ</a:t>
            </a:r>
            <a:r>
              <a:rPr lang="en-US" sz="2000" i="1" dirty="0"/>
              <a:t> </a:t>
            </a:r>
            <a:r>
              <a:rPr lang="en-US" sz="2000" i="1" dirty="0" err="1"/>
              <a:t>kīrtanaṁ</a:t>
            </a:r>
            <a:r>
              <a:rPr lang="en-US" sz="2000" i="1" dirty="0"/>
              <a:t> </a:t>
            </a:r>
            <a:r>
              <a:rPr lang="en-US" sz="2000" i="1" dirty="0" err="1"/>
              <a:t>viṣṇoḥ</a:t>
            </a:r>
            <a:r>
              <a:rPr lang="en-US" sz="2000" i="1" dirty="0"/>
              <a:t> </a:t>
            </a:r>
            <a:r>
              <a:rPr lang="en-US" sz="2000" i="1" dirty="0" err="1"/>
              <a:t>smaraṇaṁ</a:t>
            </a:r>
            <a:r>
              <a:rPr lang="en-US" sz="2000" i="1" dirty="0"/>
              <a:t> </a:t>
            </a:r>
            <a:r>
              <a:rPr lang="en-US" sz="2000" i="1" dirty="0" err="1"/>
              <a:t>pāda-sevanam</a:t>
            </a:r>
            <a:r>
              <a:rPr lang="en-US" sz="2000" i="1" dirty="0"/>
              <a:t>/ </a:t>
            </a:r>
            <a:r>
              <a:rPr lang="en-US" sz="2000" i="1" dirty="0" err="1"/>
              <a:t>arcanaṁ</a:t>
            </a:r>
            <a:r>
              <a:rPr lang="en-US" sz="2000" i="1" dirty="0"/>
              <a:t> </a:t>
            </a:r>
            <a:r>
              <a:rPr lang="en-US" sz="2000" i="1" dirty="0" err="1"/>
              <a:t>vandanaṁ</a:t>
            </a:r>
            <a:r>
              <a:rPr lang="en-US" sz="2000" i="1" dirty="0"/>
              <a:t> </a:t>
            </a:r>
            <a:r>
              <a:rPr lang="en-US" sz="2000" i="1" dirty="0" err="1"/>
              <a:t>dāsyaṁ</a:t>
            </a:r>
            <a:r>
              <a:rPr lang="en-US" sz="2000" i="1" dirty="0"/>
              <a:t> </a:t>
            </a:r>
            <a:r>
              <a:rPr lang="en-US" sz="2000" i="1" dirty="0" err="1"/>
              <a:t>sakhyam</a:t>
            </a:r>
            <a:r>
              <a:rPr lang="en-US" sz="2000" i="1" dirty="0"/>
              <a:t> </a:t>
            </a:r>
            <a:r>
              <a:rPr lang="en-US" sz="2000" i="1" dirty="0" err="1"/>
              <a:t>ātma-nivedanam</a:t>
            </a:r>
            <a:r>
              <a:rPr lang="en-US" sz="2000" dirty="0"/>
              <a:t>), </a:t>
            </a:r>
            <a:r>
              <a:rPr lang="en-US" sz="2000" dirty="0">
                <a:highlight>
                  <a:srgbClr val="FFFF00"/>
                </a:highlight>
              </a:rPr>
              <a:t>one’s heart becomes purified</a:t>
            </a:r>
            <a:r>
              <a:rPr lang="en-US" sz="2000" dirty="0"/>
              <a:t>, and he immediately understands his relationship with </a:t>
            </a:r>
            <a:r>
              <a:rPr lang="en-US" sz="2000" dirty="0" err="1"/>
              <a:t>Kṛṣṇa</a:t>
            </a:r>
            <a:r>
              <a:rPr lang="en-US" sz="2000" dirty="0"/>
              <a:t>. He then revives his original quality of </a:t>
            </a:r>
            <a:r>
              <a:rPr lang="en-US" sz="2000" dirty="0" err="1"/>
              <a:t>Kṛṣṇa</a:t>
            </a:r>
            <a:r>
              <a:rPr lang="en-US" sz="2000" dirty="0"/>
              <a:t> consciousness.</a:t>
            </a:r>
          </a:p>
          <a:p>
            <a:pPr marL="0" indent="0">
              <a:buNone/>
            </a:pPr>
            <a:endParaRPr lang="en-US" sz="2000" dirty="0"/>
          </a:p>
        </p:txBody>
      </p:sp>
    </p:spTree>
    <p:extLst>
      <p:ext uri="{BB962C8B-B14F-4D97-AF65-F5344CB8AC3E}">
        <p14:creationId xmlns:p14="http://schemas.microsoft.com/office/powerpoint/2010/main" val="32507370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905590-6B87-294F-9046-4B15D909AD61}"/>
              </a:ext>
            </a:extLst>
          </p:cNvPr>
          <p:cNvSpPr>
            <a:spLocks noGrp="1"/>
          </p:cNvSpPr>
          <p:nvPr>
            <p:ph type="title"/>
          </p:nvPr>
        </p:nvSpPr>
        <p:spPr>
          <a:xfrm>
            <a:off x="643466" y="321734"/>
            <a:ext cx="6891187" cy="1135737"/>
          </a:xfrm>
        </p:spPr>
        <p:txBody>
          <a:bodyPr>
            <a:normAutofit/>
          </a:bodyPr>
          <a:lstStyle/>
          <a:p>
            <a:r>
              <a:rPr lang="en-US" sz="3600"/>
              <a:t>Qualities of Devotee Haridas Thakur</a:t>
            </a:r>
          </a:p>
        </p:txBody>
      </p:sp>
      <p:sp>
        <p:nvSpPr>
          <p:cNvPr id="3" name="Content Placeholder 2">
            <a:extLst>
              <a:ext uri="{FF2B5EF4-FFF2-40B4-BE49-F238E27FC236}">
                <a16:creationId xmlns:a16="http://schemas.microsoft.com/office/drawing/2014/main" id="{E1CFEAF1-D953-2C4E-8865-B08BB65566F6}"/>
              </a:ext>
            </a:extLst>
          </p:cNvPr>
          <p:cNvSpPr>
            <a:spLocks noGrp="1"/>
          </p:cNvSpPr>
          <p:nvPr>
            <p:ph idx="1"/>
          </p:nvPr>
        </p:nvSpPr>
        <p:spPr>
          <a:xfrm>
            <a:off x="643467" y="1782981"/>
            <a:ext cx="6891187" cy="4393982"/>
          </a:xfrm>
        </p:spPr>
        <p:txBody>
          <a:bodyPr>
            <a:normAutofit/>
          </a:bodyPr>
          <a:lstStyle/>
          <a:p>
            <a:pPr marL="0" indent="0">
              <a:buNone/>
            </a:pPr>
            <a:r>
              <a:rPr lang="en-US" sz="2000"/>
              <a:t>In the </a:t>
            </a:r>
            <a:r>
              <a:rPr lang="en-US" sz="2000" i="1"/>
              <a:t>Ādi-līlā</a:t>
            </a:r>
            <a:r>
              <a:rPr lang="en-US" sz="2000"/>
              <a:t> of </a:t>
            </a:r>
            <a:r>
              <a:rPr lang="en-US" sz="2000" i="1"/>
              <a:t>Caitanya-caritāmṛta,</a:t>
            </a:r>
            <a:r>
              <a:rPr lang="en-US" sz="2000"/>
              <a:t> Chapter Eight, there is a description of some of the qualities of devotees. For example, Śrī Paṇḍita Haridāsa is described as being very </a:t>
            </a:r>
            <a:r>
              <a:rPr lang="en-US" sz="2000">
                <a:highlight>
                  <a:srgbClr val="FFFF00"/>
                </a:highlight>
              </a:rPr>
              <a:t>well-behaved, tolerant, peaceful, magnanimous and grave</a:t>
            </a:r>
            <a:r>
              <a:rPr lang="en-US" sz="2000"/>
              <a:t>. In addition, he </a:t>
            </a:r>
            <a:r>
              <a:rPr lang="en-US" sz="2000">
                <a:highlight>
                  <a:srgbClr val="FFFF00"/>
                </a:highlight>
              </a:rPr>
              <a:t>spoke very sweetly</a:t>
            </a:r>
            <a:r>
              <a:rPr lang="en-US" sz="2000"/>
              <a:t>, </a:t>
            </a:r>
            <a:r>
              <a:rPr lang="en-US" sz="2000">
                <a:highlight>
                  <a:srgbClr val="FFFF00"/>
                </a:highlight>
              </a:rPr>
              <a:t>his endeavors were very pleasing, he was always patient, he respected everyone, he always worked for everyone’s benefit, his mind was free of duplicity, and he was completely devoid of all malicious activities</a:t>
            </a:r>
            <a:r>
              <a:rPr lang="en-US" sz="2000"/>
              <a:t>. These are all originally qualities of Kṛṣṇa, and when one becomes a devotee they automatically become manifest. Śrī Kṛṣṇadāsa Kavirāja, the author of </a:t>
            </a:r>
            <a:r>
              <a:rPr lang="en-US" sz="2000" i="1"/>
              <a:t>Caitanya-caritāmṛta,</a:t>
            </a:r>
            <a:r>
              <a:rPr lang="en-US" sz="2000"/>
              <a:t> says that all good qualities become manifest in the body of a Vaiṣṇava and that only by the presence of these good qualities can one distinguish a Vaiṣṇava from a non-Vaiṣṇava. </a:t>
            </a:r>
          </a:p>
          <a:p>
            <a:pPr marL="0" indent="0">
              <a:buNone/>
            </a:pPr>
            <a:endParaRPr lang="en-US" sz="2000"/>
          </a:p>
        </p:txBody>
      </p:sp>
      <p:sp>
        <p:nvSpPr>
          <p:cNvPr id="6150"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Nama Acharya Shrila Hari Das Thakur | Gaudiya History | Page 3">
            <a:extLst>
              <a:ext uri="{FF2B5EF4-FFF2-40B4-BE49-F238E27FC236}">
                <a16:creationId xmlns:a16="http://schemas.microsoft.com/office/drawing/2014/main" id="{6C9E2122-B865-7D45-A4A2-EF1057EE9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3" r="7987"/>
          <a:stretch/>
        </p:blipFill>
        <p:spPr bwMode="auto">
          <a:xfrm>
            <a:off x="8129873" y="10"/>
            <a:ext cx="4062128"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8" name="Rectangle 7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95266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B985-0778-554E-BD3B-338106F800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2B1DE-5026-354E-B778-C19EF7BE21F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AA12DD-3652-594A-87DD-B38DC724F705}"/>
              </a:ext>
            </a:extLst>
          </p:cNvPr>
          <p:cNvPicPr>
            <a:picLocks noChangeAspect="1"/>
          </p:cNvPicPr>
          <p:nvPr/>
        </p:nvPicPr>
        <p:blipFill>
          <a:blip r:embed="rId2"/>
          <a:stretch>
            <a:fillRect/>
          </a:stretch>
        </p:blipFill>
        <p:spPr>
          <a:xfrm>
            <a:off x="3475834" y="0"/>
            <a:ext cx="5240332" cy="6858000"/>
          </a:xfrm>
          <a:prstGeom prst="rect">
            <a:avLst/>
          </a:prstGeom>
        </p:spPr>
      </p:pic>
    </p:spTree>
    <p:extLst>
      <p:ext uri="{BB962C8B-B14F-4D97-AF65-F5344CB8AC3E}">
        <p14:creationId xmlns:p14="http://schemas.microsoft.com/office/powerpoint/2010/main" val="19861710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B5B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CD79CF-CF6D-6946-8A2B-482F8F4E0495}"/>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Twenty-six good qualities of a </a:t>
            </a:r>
            <a:r>
              <a:rPr lang="en-US" dirty="0" err="1">
                <a:solidFill>
                  <a:srgbClr val="FFFFFF"/>
                </a:solidFill>
              </a:rPr>
              <a:t>Vaiṣṇava</a:t>
            </a:r>
            <a:endParaRPr lang="en-US" dirty="0">
              <a:solidFill>
                <a:srgbClr val="FFFFFF"/>
              </a:solidFill>
            </a:endParaRPr>
          </a:p>
        </p:txBody>
      </p:sp>
      <p:pic>
        <p:nvPicPr>
          <p:cNvPr id="7170" name="Picture 2" descr="vaishnav-final">
            <a:extLst>
              <a:ext uri="{FF2B5EF4-FFF2-40B4-BE49-F238E27FC236}">
                <a16:creationId xmlns:a16="http://schemas.microsoft.com/office/drawing/2014/main" id="{73E68E76-20D2-794B-B072-1369F2A71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E00E36-12B1-CC48-A1D3-F2896016A083}"/>
              </a:ext>
            </a:extLst>
          </p:cNvPr>
          <p:cNvSpPr>
            <a:spLocks noGrp="1"/>
          </p:cNvSpPr>
          <p:nvPr>
            <p:ph idx="1"/>
          </p:nvPr>
        </p:nvSpPr>
        <p:spPr>
          <a:xfrm>
            <a:off x="7792278" y="586409"/>
            <a:ext cx="3875465" cy="5715000"/>
          </a:xfrm>
        </p:spPr>
        <p:txBody>
          <a:bodyPr anchor="ctr">
            <a:normAutofit/>
          </a:bodyPr>
          <a:lstStyle/>
          <a:p>
            <a:pPr marL="0" indent="0">
              <a:buNone/>
            </a:pPr>
            <a:r>
              <a:rPr lang="en-US" sz="1400" dirty="0" err="1">
                <a:solidFill>
                  <a:srgbClr val="FFFFFF"/>
                </a:solidFill>
              </a:rPr>
              <a:t>Kṛṣṇadāsa</a:t>
            </a:r>
            <a:r>
              <a:rPr lang="en-US" sz="1400" dirty="0">
                <a:solidFill>
                  <a:srgbClr val="FFFFFF"/>
                </a:solidFill>
              </a:rPr>
              <a:t> </a:t>
            </a:r>
            <a:r>
              <a:rPr lang="en-US" sz="1400" dirty="0" err="1">
                <a:solidFill>
                  <a:srgbClr val="FFFFFF"/>
                </a:solidFill>
              </a:rPr>
              <a:t>Kavirāja</a:t>
            </a:r>
            <a:r>
              <a:rPr lang="en-US" sz="1400" dirty="0">
                <a:solidFill>
                  <a:srgbClr val="FFFFFF"/>
                </a:solidFill>
              </a:rPr>
              <a:t> lists the following twenty-six good qualities of a </a:t>
            </a:r>
            <a:r>
              <a:rPr lang="en-US" sz="1400" dirty="0" err="1">
                <a:solidFill>
                  <a:srgbClr val="FFFFFF"/>
                </a:solidFill>
              </a:rPr>
              <a:t>Vaiṣṇava</a:t>
            </a:r>
            <a:r>
              <a:rPr lang="en-US" sz="1400" dirty="0">
                <a:solidFill>
                  <a:srgbClr val="FFFFFF"/>
                </a:solidFill>
              </a:rPr>
              <a:t>: </a:t>
            </a:r>
          </a:p>
          <a:p>
            <a:pPr marL="0" indent="0">
              <a:buNone/>
            </a:pPr>
            <a:r>
              <a:rPr lang="en-US" sz="1400" dirty="0">
                <a:solidFill>
                  <a:srgbClr val="FFFFFF"/>
                </a:solidFill>
              </a:rPr>
              <a:t>(1) He is very kind to everyone. (2) He does not make anyone his enemy. (3) He is truthful. (4) He is equal to everyone. </a:t>
            </a:r>
          </a:p>
          <a:p>
            <a:pPr marL="0" indent="0">
              <a:buNone/>
            </a:pPr>
            <a:r>
              <a:rPr lang="en-US" sz="1400" dirty="0">
                <a:solidFill>
                  <a:srgbClr val="FFFFFF"/>
                </a:solidFill>
              </a:rPr>
              <a:t>(5) No one can find any fault in him. (6) He is magnanimous. (7) He is mild. (8) He is always clean. (9) He is without possessions. </a:t>
            </a:r>
          </a:p>
          <a:p>
            <a:pPr marL="0" indent="0">
              <a:buNone/>
            </a:pPr>
            <a:r>
              <a:rPr lang="en-US" sz="1400" dirty="0">
                <a:solidFill>
                  <a:srgbClr val="FFFFFF"/>
                </a:solidFill>
              </a:rPr>
              <a:t>(10) He works for everyone’s benefit. (11) He is very peaceful. (12) He is always surrendered to </a:t>
            </a:r>
            <a:r>
              <a:rPr lang="en-US" sz="1400" dirty="0" err="1">
                <a:solidFill>
                  <a:srgbClr val="FFFFFF"/>
                </a:solidFill>
              </a:rPr>
              <a:t>Kṛṣṇa</a:t>
            </a:r>
            <a:r>
              <a:rPr lang="en-US" sz="1400" dirty="0">
                <a:solidFill>
                  <a:srgbClr val="FFFFFF"/>
                </a:solidFill>
              </a:rPr>
              <a:t>. </a:t>
            </a:r>
          </a:p>
          <a:p>
            <a:pPr marL="0" indent="0">
              <a:buNone/>
            </a:pPr>
            <a:r>
              <a:rPr lang="en-US" sz="1400" dirty="0">
                <a:solidFill>
                  <a:srgbClr val="FFFFFF"/>
                </a:solidFill>
              </a:rPr>
              <a:t>(13) He has no material desires. (14) He is very meek. (15) He is steady. (16) He controls his senses.</a:t>
            </a:r>
          </a:p>
          <a:p>
            <a:pPr marL="0" indent="0">
              <a:buNone/>
            </a:pPr>
            <a:r>
              <a:rPr lang="en-US" sz="1400" dirty="0">
                <a:solidFill>
                  <a:srgbClr val="FFFFFF"/>
                </a:solidFill>
              </a:rPr>
              <a:t> (17) He does not eat more than required. (18) He is not influenced by the Lord’s illusory energy. (19) He offers respect to everyone. (20) He does not desire any respect for himself. </a:t>
            </a:r>
          </a:p>
          <a:p>
            <a:pPr marL="0" indent="0">
              <a:buNone/>
            </a:pPr>
            <a:r>
              <a:rPr lang="en-US" sz="1400" dirty="0">
                <a:solidFill>
                  <a:srgbClr val="FFFFFF"/>
                </a:solidFill>
              </a:rPr>
              <a:t>(21) He is very grave. (22) He is merciful. (23) He is friendly. (24) He is poetic. (25) He is expert. (26) He is silent.</a:t>
            </a: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35561035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D1AF-E200-DB4C-8E98-51C32678B5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E8E3D4F-6D2C-F945-B8D6-B8DA6C389F47}"/>
              </a:ext>
            </a:extLst>
          </p:cNvPr>
          <p:cNvSpPr>
            <a:spLocks noGrp="1"/>
          </p:cNvSpPr>
          <p:nvPr>
            <p:ph idx="1"/>
          </p:nvPr>
        </p:nvSpPr>
        <p:spPr/>
        <p:txBody>
          <a:bodyPr/>
          <a:lstStyle/>
          <a:p>
            <a:endParaRPr lang="en-US"/>
          </a:p>
        </p:txBody>
      </p:sp>
      <p:pic>
        <p:nvPicPr>
          <p:cNvPr id="4100" name="Picture 4" descr="Does Happiness Offset Distress …. | Bhakta Sevanam">
            <a:extLst>
              <a:ext uri="{FF2B5EF4-FFF2-40B4-BE49-F238E27FC236}">
                <a16:creationId xmlns:a16="http://schemas.microsoft.com/office/drawing/2014/main" id="{25FDE9A5-9B84-2C4E-BE92-C77BDD92B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273"/>
            <a:ext cx="10925755" cy="728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899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A1D62-0F7D-4944-AF75-131322D83124}"/>
              </a:ext>
            </a:extLst>
          </p:cNvPr>
          <p:cNvSpPr>
            <a:spLocks noGrp="1"/>
          </p:cNvSpPr>
          <p:nvPr>
            <p:ph type="title"/>
          </p:nvPr>
        </p:nvSpPr>
        <p:spPr>
          <a:xfrm>
            <a:off x="5297762" y="329184"/>
            <a:ext cx="6251110" cy="1783080"/>
          </a:xfrm>
        </p:spPr>
        <p:txBody>
          <a:bodyPr anchor="b">
            <a:normAutofit/>
          </a:bodyPr>
          <a:lstStyle/>
          <a:p>
            <a:r>
              <a:rPr lang="en-US" sz="5400"/>
              <a:t>Patience leads to liberation</a:t>
            </a:r>
          </a:p>
        </p:txBody>
      </p:sp>
      <p:pic>
        <p:nvPicPr>
          <p:cNvPr id="11266" name="Picture 2" descr="Lectures by Srila Gurudeva (WECAN-MVG): Brief Profile of Maharaja">
            <a:extLst>
              <a:ext uri="{FF2B5EF4-FFF2-40B4-BE49-F238E27FC236}">
                <a16:creationId xmlns:a16="http://schemas.microsoft.com/office/drawing/2014/main" id="{B928CB0F-483F-6E4A-88ED-6773EEDEC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1" r="804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A4075-FB8E-2E4B-880E-E81ECADEA1E9}"/>
              </a:ext>
            </a:extLst>
          </p:cNvPr>
          <p:cNvSpPr>
            <a:spLocks noGrp="1"/>
          </p:cNvSpPr>
          <p:nvPr>
            <p:ph idx="1"/>
          </p:nvPr>
        </p:nvSpPr>
        <p:spPr>
          <a:xfrm>
            <a:off x="5297762" y="2706624"/>
            <a:ext cx="6251110" cy="3483864"/>
          </a:xfrm>
        </p:spPr>
        <p:txBody>
          <a:bodyPr>
            <a:normAutofit/>
          </a:bodyPr>
          <a:lstStyle/>
          <a:p>
            <a:pPr marL="0" indent="0" algn="ctr">
              <a:buNone/>
            </a:pPr>
            <a:r>
              <a:rPr lang="hi-IN" sz="1700" dirty="0"/>
              <a:t>यं हि न व्यथयन्त्येते पुरुषं पुरुषर्षभ ।</a:t>
            </a:r>
            <a:br>
              <a:rPr lang="hi-IN" sz="1700" dirty="0"/>
            </a:br>
            <a:r>
              <a:rPr lang="hi-IN" sz="1700" dirty="0"/>
              <a:t>समदुःखसुखं धीरं सोऽमृतत्वाय कल्पते ॥ १५ ॥</a:t>
            </a:r>
            <a:endParaRPr lang="en-US" sz="1700" dirty="0"/>
          </a:p>
          <a:p>
            <a:pPr marL="0" indent="0" algn="ctr">
              <a:buNone/>
            </a:pPr>
            <a:r>
              <a:rPr lang="en-US" sz="1700" i="1" dirty="0" err="1"/>
              <a:t>yaṁ</a:t>
            </a:r>
            <a:r>
              <a:rPr lang="en-US" sz="1700" i="1" dirty="0"/>
              <a:t> hi </a:t>
            </a:r>
            <a:r>
              <a:rPr lang="en-US" sz="1700" i="1" dirty="0" err="1"/>
              <a:t>na</a:t>
            </a:r>
            <a:r>
              <a:rPr lang="en-US" sz="1700" i="1" dirty="0"/>
              <a:t> </a:t>
            </a:r>
            <a:r>
              <a:rPr lang="en-US" sz="1700" i="1" dirty="0" err="1"/>
              <a:t>vyathayanty</a:t>
            </a:r>
            <a:r>
              <a:rPr lang="en-US" sz="1700" i="1" dirty="0"/>
              <a:t> </a:t>
            </a:r>
            <a:r>
              <a:rPr lang="en-US" sz="1700" i="1" dirty="0" err="1"/>
              <a:t>ete</a:t>
            </a:r>
            <a:r>
              <a:rPr lang="en-US" sz="1700" i="1" dirty="0"/>
              <a:t> </a:t>
            </a:r>
            <a:r>
              <a:rPr lang="en-US" sz="1700" i="1" dirty="0" err="1"/>
              <a:t>puruṣaṁ</a:t>
            </a:r>
            <a:r>
              <a:rPr lang="en-US" sz="1700" i="1" dirty="0"/>
              <a:t> </a:t>
            </a:r>
            <a:r>
              <a:rPr lang="en-US" sz="1700" i="1" dirty="0" err="1"/>
              <a:t>puruṣarṣabha</a:t>
            </a:r>
            <a:br>
              <a:rPr lang="en-US" sz="1700" i="1" dirty="0"/>
            </a:br>
            <a:r>
              <a:rPr lang="en-US" sz="1700" i="1" dirty="0" err="1"/>
              <a:t>sama-duḥkha-sukhaṁ</a:t>
            </a:r>
            <a:r>
              <a:rPr lang="en-US" sz="1700" i="1" dirty="0"/>
              <a:t> </a:t>
            </a:r>
            <a:r>
              <a:rPr lang="en-US" sz="1700" i="1" dirty="0" err="1"/>
              <a:t>dhīraṁ</a:t>
            </a:r>
            <a:r>
              <a:rPr lang="en-US" sz="1700" i="1" dirty="0"/>
              <a:t> so ’</a:t>
            </a:r>
            <a:r>
              <a:rPr lang="en-US" sz="1700" i="1" dirty="0" err="1"/>
              <a:t>mṛtatvāya</a:t>
            </a:r>
            <a:r>
              <a:rPr lang="en-US" sz="1700" i="1" dirty="0"/>
              <a:t> </a:t>
            </a:r>
            <a:r>
              <a:rPr lang="en-US" sz="1700" i="1" dirty="0" err="1"/>
              <a:t>kalpate</a:t>
            </a:r>
            <a:endParaRPr lang="en-US" sz="1700" i="1" dirty="0"/>
          </a:p>
          <a:p>
            <a:pPr marL="0" indent="0">
              <a:buNone/>
            </a:pPr>
            <a:r>
              <a:rPr lang="en-US" sz="1700" i="1" dirty="0">
                <a:hlinkClick r:id="rId3"/>
              </a:rPr>
              <a:t>yam</a:t>
            </a:r>
            <a:r>
              <a:rPr lang="en-US" sz="1700" dirty="0"/>
              <a:t> — one to whom; </a:t>
            </a:r>
            <a:r>
              <a:rPr lang="en-US" sz="1700" i="1" dirty="0">
                <a:hlinkClick r:id="rId4"/>
              </a:rPr>
              <a:t>hi</a:t>
            </a:r>
            <a:r>
              <a:rPr lang="en-US" sz="1700" dirty="0"/>
              <a:t> — certainly; </a:t>
            </a:r>
            <a:r>
              <a:rPr lang="en-US" sz="1700" i="1" dirty="0">
                <a:hlinkClick r:id="rId5"/>
              </a:rPr>
              <a:t>na</a:t>
            </a:r>
            <a:r>
              <a:rPr lang="en-US" sz="1700" dirty="0"/>
              <a:t> — never; </a:t>
            </a:r>
            <a:r>
              <a:rPr lang="en-US" sz="1700" i="1" dirty="0">
                <a:highlight>
                  <a:srgbClr val="FFFF00"/>
                </a:highlight>
                <a:hlinkClick r:id="rId6"/>
              </a:rPr>
              <a:t>vyathayanti</a:t>
            </a:r>
            <a:r>
              <a:rPr lang="en-US" sz="1700" dirty="0">
                <a:highlight>
                  <a:srgbClr val="FFFF00"/>
                </a:highlight>
              </a:rPr>
              <a:t> — are distressing;</a:t>
            </a:r>
            <a:r>
              <a:rPr lang="en-US" sz="1700" dirty="0"/>
              <a:t> </a:t>
            </a:r>
            <a:r>
              <a:rPr lang="en-US" sz="1700" i="1" dirty="0">
                <a:hlinkClick r:id="rId7"/>
              </a:rPr>
              <a:t>ete</a:t>
            </a:r>
            <a:r>
              <a:rPr lang="en-US" sz="1700" dirty="0"/>
              <a:t> — all these; </a:t>
            </a:r>
            <a:r>
              <a:rPr lang="en-US" sz="1700" i="1" dirty="0">
                <a:hlinkClick r:id="rId8"/>
              </a:rPr>
              <a:t>puruṣam</a:t>
            </a:r>
            <a:r>
              <a:rPr lang="en-US" sz="1700" dirty="0"/>
              <a:t> — to a person; </a:t>
            </a:r>
            <a:r>
              <a:rPr lang="en-US" sz="1700" i="1" dirty="0" err="1">
                <a:hlinkClick r:id="rId9"/>
              </a:rPr>
              <a:t>puruṣa</a:t>
            </a:r>
            <a:r>
              <a:rPr lang="en-US" sz="1700" dirty="0" err="1"/>
              <a:t>-</a:t>
            </a:r>
            <a:r>
              <a:rPr lang="en-US" sz="1700" i="1" dirty="0" err="1">
                <a:hlinkClick r:id="rId10"/>
              </a:rPr>
              <a:t>ṛṣabha</a:t>
            </a:r>
            <a:r>
              <a:rPr lang="en-US" sz="1700" dirty="0"/>
              <a:t> — O best among men; </a:t>
            </a:r>
            <a:r>
              <a:rPr lang="en-US" sz="1700" i="1" dirty="0">
                <a:hlinkClick r:id="rId11"/>
              </a:rPr>
              <a:t>sama</a:t>
            </a:r>
            <a:r>
              <a:rPr lang="en-US" sz="1700" dirty="0"/>
              <a:t> — unaltered; </a:t>
            </a:r>
            <a:r>
              <a:rPr lang="en-US" sz="1700" i="1" dirty="0">
                <a:hlinkClick r:id="rId12"/>
              </a:rPr>
              <a:t>duḥkha</a:t>
            </a:r>
            <a:r>
              <a:rPr lang="en-US" sz="1700" dirty="0"/>
              <a:t> — in distress; </a:t>
            </a:r>
            <a:r>
              <a:rPr lang="en-US" sz="1700" i="1" dirty="0">
                <a:hlinkClick r:id="rId13"/>
              </a:rPr>
              <a:t>sukham</a:t>
            </a:r>
            <a:r>
              <a:rPr lang="en-US" sz="1700" dirty="0"/>
              <a:t> — and happiness; </a:t>
            </a:r>
            <a:r>
              <a:rPr lang="en-US" sz="1700" i="1" dirty="0">
                <a:highlight>
                  <a:srgbClr val="FFFF00"/>
                </a:highlight>
                <a:hlinkClick r:id="rId14"/>
              </a:rPr>
              <a:t>dhīram</a:t>
            </a:r>
            <a:r>
              <a:rPr lang="en-US" sz="1700" dirty="0">
                <a:highlight>
                  <a:srgbClr val="FFFF00"/>
                </a:highlight>
              </a:rPr>
              <a:t> — patient; </a:t>
            </a:r>
            <a:r>
              <a:rPr lang="en-US" sz="1700" i="1" dirty="0">
                <a:hlinkClick r:id="rId15"/>
              </a:rPr>
              <a:t>saḥ</a:t>
            </a:r>
            <a:r>
              <a:rPr lang="en-US" sz="1700" dirty="0"/>
              <a:t> — he; </a:t>
            </a:r>
            <a:r>
              <a:rPr lang="en-US" sz="1700" i="1" dirty="0">
                <a:hlinkClick r:id="rId16"/>
              </a:rPr>
              <a:t>amṛtatvāya</a:t>
            </a:r>
            <a:r>
              <a:rPr lang="en-US" sz="1700" dirty="0"/>
              <a:t> — for liberation; </a:t>
            </a:r>
            <a:r>
              <a:rPr lang="en-US" sz="1700" i="1" dirty="0">
                <a:hlinkClick r:id="rId17"/>
              </a:rPr>
              <a:t>kalpate</a:t>
            </a:r>
            <a:r>
              <a:rPr lang="en-US" sz="1700" dirty="0"/>
              <a:t> — is considered eligible.</a:t>
            </a:r>
          </a:p>
          <a:p>
            <a:pPr marL="0" indent="0">
              <a:buNone/>
            </a:pPr>
            <a:r>
              <a:rPr lang="en-US" sz="1700" b="1" dirty="0"/>
              <a:t>O best among men [Arjuna], the person who is not disturbed by happiness and distress and is steady in both is certainly eligible for liberation.[BG 2.15]</a:t>
            </a:r>
            <a:endParaRPr lang="en-US" sz="1700" dirty="0"/>
          </a:p>
        </p:txBody>
      </p:sp>
    </p:spTree>
    <p:extLst>
      <p:ext uri="{BB962C8B-B14F-4D97-AF65-F5344CB8AC3E}">
        <p14:creationId xmlns:p14="http://schemas.microsoft.com/office/powerpoint/2010/main" val="13126356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7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838200" y="365125"/>
            <a:ext cx="5393361" cy="1325563"/>
          </a:xfrm>
        </p:spPr>
        <p:txBody>
          <a:bodyPr>
            <a:normAutofit/>
          </a:bodyPr>
          <a:lstStyle/>
          <a:p>
            <a:r>
              <a:rPr lang="en-US"/>
              <a:t>No one knows His plan</a:t>
            </a:r>
            <a:endParaRPr lang="en-US" dirty="0"/>
          </a:p>
        </p:txBody>
      </p:sp>
      <p:sp>
        <p:nvSpPr>
          <p:cNvPr id="3" name="Content Placeholder 2">
            <a:extLst>
              <a:ext uri="{FF2B5EF4-FFF2-40B4-BE49-F238E27FC236}">
                <a16:creationId xmlns:a16="http://schemas.microsoft.com/office/drawing/2014/main" id="{536DD24D-C1F4-5D4F-BD66-977FAAB61B6E}"/>
              </a:ext>
            </a:extLst>
          </p:cNvPr>
          <p:cNvSpPr>
            <a:spLocks noGrp="1"/>
          </p:cNvSpPr>
          <p:nvPr>
            <p:ph idx="1"/>
          </p:nvPr>
        </p:nvSpPr>
        <p:spPr>
          <a:xfrm>
            <a:off x="838200" y="1825625"/>
            <a:ext cx="5393361" cy="4351338"/>
          </a:xfrm>
        </p:spPr>
        <p:txBody>
          <a:bodyPr>
            <a:normAutofit/>
          </a:bodyPr>
          <a:lstStyle/>
          <a:p>
            <a:pPr marL="0" indent="0" algn="ctr">
              <a:buNone/>
            </a:pPr>
            <a:r>
              <a:rPr lang="hi-IN" sz="1800" dirty="0"/>
              <a:t>न ह्यस्य कर्हिचिद्राजन् पुमान् वेद विधित्सितम् ।</a:t>
            </a:r>
            <a:br>
              <a:rPr lang="hi-IN" sz="1800" dirty="0"/>
            </a:br>
            <a:r>
              <a:rPr lang="hi-IN" sz="1800" dirty="0"/>
              <a:t>यद्विजिज्ञासया युक्ता मुह्यन्ति कवयोऽपि हि ॥ १६ ॥</a:t>
            </a:r>
            <a:endParaRPr lang="en-US" sz="1800" dirty="0"/>
          </a:p>
          <a:p>
            <a:pPr marL="0" indent="0" algn="ctr">
              <a:buNone/>
            </a:pPr>
            <a:r>
              <a:rPr lang="en-US" sz="1800" i="1" dirty="0" err="1"/>
              <a:t>na</a:t>
            </a:r>
            <a:r>
              <a:rPr lang="en-US" sz="1800" i="1" dirty="0"/>
              <a:t> </a:t>
            </a:r>
            <a:r>
              <a:rPr lang="en-US" sz="1800" i="1" dirty="0" err="1"/>
              <a:t>hy</a:t>
            </a:r>
            <a:r>
              <a:rPr lang="en-US" sz="1800" i="1" dirty="0"/>
              <a:t> </a:t>
            </a:r>
            <a:r>
              <a:rPr lang="en-US" sz="1800" i="1" dirty="0" err="1"/>
              <a:t>asya</a:t>
            </a:r>
            <a:r>
              <a:rPr lang="en-US" sz="1800" i="1" dirty="0"/>
              <a:t> </a:t>
            </a:r>
            <a:r>
              <a:rPr lang="en-US" sz="1800" i="1" dirty="0" err="1"/>
              <a:t>karhicid</a:t>
            </a:r>
            <a:r>
              <a:rPr lang="en-US" sz="1800" i="1" dirty="0"/>
              <a:t> </a:t>
            </a:r>
            <a:r>
              <a:rPr lang="en-US" sz="1800" i="1" dirty="0" err="1"/>
              <a:t>rājan</a:t>
            </a:r>
            <a:r>
              <a:rPr lang="en-US" sz="1800" i="1" dirty="0"/>
              <a:t> </a:t>
            </a:r>
            <a:r>
              <a:rPr lang="en-US" sz="1800" i="1" dirty="0" err="1"/>
              <a:t>pumān</a:t>
            </a:r>
            <a:r>
              <a:rPr lang="en-US" sz="1800" i="1" dirty="0"/>
              <a:t> </a:t>
            </a:r>
            <a:r>
              <a:rPr lang="en-US" sz="1800" i="1" dirty="0" err="1"/>
              <a:t>veda</a:t>
            </a:r>
            <a:r>
              <a:rPr lang="en-US" sz="1800" i="1" dirty="0"/>
              <a:t> </a:t>
            </a:r>
            <a:r>
              <a:rPr lang="en-US" sz="1800" i="1" dirty="0" err="1"/>
              <a:t>vidhitsitam</a:t>
            </a:r>
            <a:br>
              <a:rPr lang="en-US" sz="1800" i="1" dirty="0"/>
            </a:br>
            <a:r>
              <a:rPr lang="en-US" sz="1800" i="1" dirty="0"/>
              <a:t>yad </a:t>
            </a:r>
            <a:r>
              <a:rPr lang="en-US" sz="1800" i="1" dirty="0" err="1"/>
              <a:t>vijijñāsayā</a:t>
            </a:r>
            <a:r>
              <a:rPr lang="en-US" sz="1800" i="1" dirty="0"/>
              <a:t> </a:t>
            </a:r>
            <a:r>
              <a:rPr lang="en-US" sz="1800" i="1" dirty="0" err="1"/>
              <a:t>yuktā</a:t>
            </a:r>
            <a:r>
              <a:rPr lang="en-US" sz="1800" i="1" dirty="0"/>
              <a:t> </a:t>
            </a:r>
            <a:r>
              <a:rPr lang="en-US" sz="1800" i="1" dirty="0" err="1"/>
              <a:t>muhyanti</a:t>
            </a:r>
            <a:r>
              <a:rPr lang="en-US" sz="1800" i="1" dirty="0"/>
              <a:t> </a:t>
            </a:r>
            <a:r>
              <a:rPr lang="en-US" sz="1800" i="1" dirty="0" err="1"/>
              <a:t>kavayo</a:t>
            </a:r>
            <a:r>
              <a:rPr lang="en-US" sz="1800" i="1" dirty="0"/>
              <a:t> ’pi hi</a:t>
            </a:r>
          </a:p>
          <a:p>
            <a:pPr marL="0" indent="0">
              <a:buNone/>
            </a:pPr>
            <a:r>
              <a:rPr lang="en-US" sz="1800" i="1" dirty="0">
                <a:hlinkClick r:id="rId2"/>
              </a:rPr>
              <a:t>na</a:t>
            </a:r>
            <a:r>
              <a:rPr lang="en-US" sz="1800" dirty="0"/>
              <a:t> — never; </a:t>
            </a:r>
            <a:r>
              <a:rPr lang="en-US" sz="1800" i="1" dirty="0">
                <a:hlinkClick r:id="rId3"/>
              </a:rPr>
              <a:t>hi</a:t>
            </a:r>
            <a:r>
              <a:rPr lang="en-US" sz="1800" dirty="0"/>
              <a:t> — certainly; </a:t>
            </a:r>
            <a:r>
              <a:rPr lang="en-US" sz="1800" i="1" dirty="0">
                <a:hlinkClick r:id="rId4"/>
              </a:rPr>
              <a:t>asya</a:t>
            </a:r>
            <a:r>
              <a:rPr lang="en-US" sz="1800" dirty="0"/>
              <a:t> — His; </a:t>
            </a:r>
            <a:r>
              <a:rPr lang="en-US" sz="1800" i="1" dirty="0">
                <a:hlinkClick r:id="rId5"/>
              </a:rPr>
              <a:t>karhicit</a:t>
            </a:r>
            <a:r>
              <a:rPr lang="en-US" sz="1800" dirty="0"/>
              <a:t> — whatsoever; </a:t>
            </a:r>
            <a:r>
              <a:rPr lang="en-US" sz="1800" i="1" dirty="0">
                <a:hlinkClick r:id="rId6"/>
              </a:rPr>
              <a:t>rājan</a:t>
            </a:r>
            <a:r>
              <a:rPr lang="en-US" sz="1800" dirty="0"/>
              <a:t> — O King; </a:t>
            </a:r>
            <a:r>
              <a:rPr lang="en-US" sz="1800" i="1" dirty="0">
                <a:hlinkClick r:id="rId7"/>
              </a:rPr>
              <a:t>pumān</a:t>
            </a:r>
            <a:r>
              <a:rPr lang="en-US" sz="1800" dirty="0"/>
              <a:t> — anyone; </a:t>
            </a:r>
            <a:r>
              <a:rPr lang="en-US" sz="1800" i="1" dirty="0">
                <a:hlinkClick r:id="rId8"/>
              </a:rPr>
              <a:t>veda</a:t>
            </a:r>
            <a:r>
              <a:rPr lang="en-US" sz="1800" dirty="0"/>
              <a:t> — knows; </a:t>
            </a:r>
            <a:r>
              <a:rPr lang="en-US" sz="1800" i="1" dirty="0">
                <a:hlinkClick r:id="rId9"/>
              </a:rPr>
              <a:t>vidhitsitam</a:t>
            </a:r>
            <a:r>
              <a:rPr lang="en-US" sz="1800" dirty="0"/>
              <a:t> — plan; </a:t>
            </a:r>
            <a:r>
              <a:rPr lang="en-US" sz="1800" i="1" dirty="0">
                <a:hlinkClick r:id="rId10"/>
              </a:rPr>
              <a:t>yat</a:t>
            </a:r>
            <a:r>
              <a:rPr lang="en-US" sz="1800" dirty="0"/>
              <a:t> — which; </a:t>
            </a:r>
            <a:r>
              <a:rPr lang="en-US" sz="1800" i="1" dirty="0">
                <a:hlinkClick r:id="rId11"/>
              </a:rPr>
              <a:t>vijijñāsayā</a:t>
            </a:r>
            <a:r>
              <a:rPr lang="en-US" sz="1800" dirty="0"/>
              <a:t> — with exhaustive inquiries; </a:t>
            </a:r>
            <a:r>
              <a:rPr lang="en-US" sz="1800" i="1" dirty="0">
                <a:hlinkClick r:id="rId12"/>
              </a:rPr>
              <a:t>yuktāḥ</a:t>
            </a:r>
            <a:r>
              <a:rPr lang="en-US" sz="1800" dirty="0"/>
              <a:t> — being engaged; </a:t>
            </a:r>
            <a:r>
              <a:rPr lang="en-US" sz="1800" i="1" dirty="0">
                <a:hlinkClick r:id="rId13"/>
              </a:rPr>
              <a:t>muhyanti</a:t>
            </a:r>
            <a:r>
              <a:rPr lang="en-US" sz="1800" dirty="0"/>
              <a:t> — bewildered; </a:t>
            </a:r>
            <a:r>
              <a:rPr lang="en-US" sz="1800" i="1" dirty="0">
                <a:hlinkClick r:id="rId14"/>
              </a:rPr>
              <a:t>kavayaḥ</a:t>
            </a:r>
            <a:r>
              <a:rPr lang="en-US" sz="1800" dirty="0"/>
              <a:t> — great philosophers; </a:t>
            </a:r>
            <a:r>
              <a:rPr lang="en-US" sz="1800" i="1" dirty="0">
                <a:hlinkClick r:id="rId15"/>
              </a:rPr>
              <a:t>api</a:t>
            </a:r>
            <a:r>
              <a:rPr lang="en-US" sz="1800" dirty="0"/>
              <a:t> — even; </a:t>
            </a:r>
            <a:r>
              <a:rPr lang="en-US" sz="1800" i="1" dirty="0">
                <a:hlinkClick r:id="rId3"/>
              </a:rPr>
              <a:t>hi</a:t>
            </a:r>
            <a:r>
              <a:rPr lang="en-US" sz="1800" dirty="0"/>
              <a:t> — certainly.</a:t>
            </a:r>
            <a:endParaRPr lang="en-US" sz="1800" i="1" dirty="0"/>
          </a:p>
          <a:p>
            <a:pPr marL="0" indent="0">
              <a:buNone/>
            </a:pPr>
            <a:r>
              <a:rPr lang="en-US" sz="1800" b="1" dirty="0"/>
              <a:t>O King, no one can know the plan of the Lord [</a:t>
            </a:r>
            <a:r>
              <a:rPr lang="en-US" sz="1800" b="1" dirty="0" err="1"/>
              <a:t>Śrī</a:t>
            </a:r>
            <a:r>
              <a:rPr lang="en-US" sz="1800" b="1" dirty="0"/>
              <a:t> </a:t>
            </a:r>
            <a:r>
              <a:rPr lang="en-US" sz="1800" b="1" dirty="0" err="1"/>
              <a:t>Kṛṣṇa</a:t>
            </a:r>
            <a:r>
              <a:rPr lang="en-US" sz="1800" b="1" dirty="0"/>
              <a:t>]. Even though great philosophers inquire exhaustively, they are bewildered.[SB 1.19.16]</a:t>
            </a:r>
            <a:endParaRPr lang="en-US" sz="18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392" r="9857"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20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0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472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6F0FB9B5-D66A-3947-A071-347ED8B5B5C7}"/>
              </a:ext>
            </a:extLst>
          </p:cNvPr>
          <p:cNvSpPr>
            <a:spLocks noGrp="1"/>
          </p:cNvSpPr>
          <p:nvPr>
            <p:ph type="title"/>
          </p:nvPr>
        </p:nvSpPr>
        <p:spPr>
          <a:xfrm>
            <a:off x="4184542" y="486184"/>
            <a:ext cx="7363990" cy="1325563"/>
          </a:xfrm>
        </p:spPr>
        <p:txBody>
          <a:bodyPr>
            <a:normAutofit/>
          </a:bodyPr>
          <a:lstStyle/>
          <a:p>
            <a:r>
              <a:rPr lang="en-US" sz="2800"/>
              <a:t>Loving Mother dies and Narada takes that special mercy sets to travel alone to unknown lands[5-10]</a:t>
            </a:r>
          </a:p>
        </p:txBody>
      </p:sp>
      <p:pic>
        <p:nvPicPr>
          <p:cNvPr id="11268" name="Picture 4" descr="Untitled">
            <a:extLst>
              <a:ext uri="{FF2B5EF4-FFF2-40B4-BE49-F238E27FC236}">
                <a16:creationId xmlns:a16="http://schemas.microsoft.com/office/drawing/2014/main" id="{3400B54D-12BE-2640-A625-335A603F2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657" r="18440" b="1"/>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1266" name="Picture 2" descr="Narada Muni O muni, in the last millennium I was born as the son of a  certain maidservant engaged in the service of brāhmaṇas who were following.  - ppt download">
            <a:extLst>
              <a:ext uri="{FF2B5EF4-FFF2-40B4-BE49-F238E27FC236}">
                <a16:creationId xmlns:a16="http://schemas.microsoft.com/office/drawing/2014/main" id="{452CA8DD-5712-A444-B3AB-E4D7210AA3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02" r="13800"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2250F0A-649E-2842-85B9-850C5C4BCF79}"/>
              </a:ext>
            </a:extLst>
          </p:cNvPr>
          <p:cNvSpPr>
            <a:spLocks noGrp="1"/>
          </p:cNvSpPr>
          <p:nvPr>
            <p:ph idx="1"/>
          </p:nvPr>
        </p:nvSpPr>
        <p:spPr>
          <a:xfrm>
            <a:off x="4184542" y="1946684"/>
            <a:ext cx="7363990" cy="4351338"/>
          </a:xfrm>
        </p:spPr>
        <p:txBody>
          <a:bodyPr>
            <a:normAutofit/>
          </a:bodyPr>
          <a:lstStyle/>
          <a:p>
            <a:pPr marL="514350" indent="-514350">
              <a:buFont typeface="+mj-lt"/>
              <a:buAutoNum type="arabicPeriod" startAt="5"/>
            </a:pPr>
            <a:r>
              <a:rPr lang="en-US" sz="1500" b="1"/>
              <a:t>Śrī Nārada said: The great sages, who had imparted scientific knowledge of transcendence to me, departed for other places, and I had to pass my life in this way.</a:t>
            </a:r>
          </a:p>
          <a:p>
            <a:pPr marL="514350" indent="-514350">
              <a:buFont typeface="+mj-lt"/>
              <a:buAutoNum type="arabicPeriod" startAt="5"/>
            </a:pPr>
            <a:r>
              <a:rPr lang="en-US" sz="1500" b="1"/>
              <a:t>I was the only son of my mother, who was not only a simple woman but a maidservant as well. Since I was her only offspring, she had no other alternative for protection: </a:t>
            </a:r>
            <a:r>
              <a:rPr lang="en-US" sz="1500" b="1">
                <a:highlight>
                  <a:srgbClr val="FFFF00"/>
                </a:highlight>
              </a:rPr>
              <a:t>she bound me with the tie of affection</a:t>
            </a:r>
            <a:r>
              <a:rPr lang="en-US" sz="1500" b="1"/>
              <a:t>.</a:t>
            </a:r>
          </a:p>
          <a:p>
            <a:pPr marL="514350" indent="-514350">
              <a:buFont typeface="+mj-lt"/>
              <a:buAutoNum type="arabicPeriod" startAt="5"/>
            </a:pPr>
            <a:r>
              <a:rPr lang="en-US" sz="1500" b="1"/>
              <a:t>She wanted to look after my maintenance properly, but because she was not independent, she was not able to do anything for me. The world is under the full control of the Supreme Lord; therefore </a:t>
            </a:r>
            <a:r>
              <a:rPr lang="en-US" sz="1500" b="1">
                <a:highlight>
                  <a:srgbClr val="FFFF00"/>
                </a:highlight>
              </a:rPr>
              <a:t>everyone is like a wooden doll in the hands of a puppet master.</a:t>
            </a:r>
          </a:p>
          <a:p>
            <a:pPr marL="514350" indent="-514350">
              <a:buFont typeface="+mj-lt"/>
              <a:buAutoNum type="arabicPeriod" startAt="5"/>
            </a:pPr>
            <a:r>
              <a:rPr lang="en-US" sz="1500" b="1"/>
              <a:t>When I was a mere child of five years, I lived in a brāhmaṇa school. I was dependent on my mother’s affection and had no experience of different lands.</a:t>
            </a:r>
          </a:p>
          <a:p>
            <a:pPr marL="514350" indent="-514350">
              <a:buFont typeface="+mj-lt"/>
              <a:buAutoNum type="arabicPeriod" startAt="5"/>
            </a:pPr>
            <a:r>
              <a:rPr lang="en-US" sz="1500" b="1"/>
              <a:t>Once upon a time, my poor mother, when going out one night to milk a cow, was bitten on the leg by a serpent, influenced by supreme time.</a:t>
            </a:r>
          </a:p>
          <a:p>
            <a:pPr marL="514350" indent="-514350">
              <a:buFont typeface="+mj-lt"/>
              <a:buAutoNum type="arabicPeriod" startAt="5"/>
            </a:pPr>
            <a:r>
              <a:rPr lang="en-US" sz="1500" b="1"/>
              <a:t>I </a:t>
            </a:r>
            <a:r>
              <a:rPr lang="en-US" sz="1500" b="1">
                <a:highlight>
                  <a:srgbClr val="FFFF00"/>
                </a:highlight>
              </a:rPr>
              <a:t>took this as the special mercy of the Lord</a:t>
            </a:r>
            <a:r>
              <a:rPr lang="en-US" sz="1500" b="1"/>
              <a:t>, who always desires benediction for His devotees, and so thinking, I started for the north.</a:t>
            </a:r>
          </a:p>
        </p:txBody>
      </p:sp>
    </p:spTree>
    <p:extLst>
      <p:ext uri="{BB962C8B-B14F-4D97-AF65-F5344CB8AC3E}">
        <p14:creationId xmlns:p14="http://schemas.microsoft.com/office/powerpoint/2010/main" val="3256271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222637" y="365125"/>
            <a:ext cx="7068709" cy="1325563"/>
          </a:xfrm>
        </p:spPr>
        <p:txBody>
          <a:bodyPr>
            <a:normAutofit/>
          </a:bodyPr>
          <a:lstStyle/>
          <a:p>
            <a:r>
              <a:rPr lang="hi-IN" sz="4000"/>
              <a:t>उसकी योजना कोई नहीं जानता</a:t>
            </a:r>
            <a:endParaRPr lang="en-US" sz="40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92" r="9857" b="-1"/>
          <a:stretch/>
        </p:blipFill>
        <p:spPr bwMode="auto">
          <a:xfrm>
            <a:off x="7007055"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pic>
        <p:nvPicPr>
          <p:cNvPr id="13" name="Content Placeholder 3">
            <a:extLst>
              <a:ext uri="{FF2B5EF4-FFF2-40B4-BE49-F238E27FC236}">
                <a16:creationId xmlns:a16="http://schemas.microsoft.com/office/drawing/2014/main" id="{86E4ADA4-C29A-5D4A-931B-792915B927C2}"/>
              </a:ext>
            </a:extLst>
          </p:cNvPr>
          <p:cNvPicPr>
            <a:picLocks noGrp="1" noChangeAspect="1"/>
          </p:cNvPicPr>
          <p:nvPr>
            <p:ph idx="1"/>
          </p:nvPr>
        </p:nvPicPr>
        <p:blipFill>
          <a:blip r:embed="rId3"/>
          <a:stretch>
            <a:fillRect/>
          </a:stretch>
        </p:blipFill>
        <p:spPr>
          <a:xfrm>
            <a:off x="222637" y="2317706"/>
            <a:ext cx="6747321" cy="2770596"/>
          </a:xfrm>
          <a:prstGeom prst="rect">
            <a:avLst/>
          </a:prstGeom>
        </p:spPr>
      </p:pic>
    </p:spTree>
    <p:extLst>
      <p:ext uri="{BB962C8B-B14F-4D97-AF65-F5344CB8AC3E}">
        <p14:creationId xmlns:p14="http://schemas.microsoft.com/office/powerpoint/2010/main" val="10772933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5297762" y="329184"/>
            <a:ext cx="6251110" cy="1783080"/>
          </a:xfrm>
        </p:spPr>
        <p:txBody>
          <a:bodyPr anchor="b">
            <a:normAutofit/>
          </a:bodyPr>
          <a:lstStyle/>
          <a:p>
            <a:r>
              <a:rPr lang="en-US" sz="5400"/>
              <a:t>The invisible actor</a:t>
            </a:r>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78" b="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4818490" y="2573042"/>
            <a:ext cx="6730382" cy="3617446"/>
          </a:xfrm>
        </p:spPr>
        <p:txBody>
          <a:bodyPr>
            <a:noAutofit/>
          </a:bodyPr>
          <a:lstStyle/>
          <a:p>
            <a:pPr marL="0" indent="0" algn="ctr">
              <a:buNone/>
            </a:pPr>
            <a:r>
              <a:rPr lang="hi-IN" sz="1800" dirty="0"/>
              <a:t>मायाजवनिकाच्छन्नमज्ञाधोक्षजमव्ययम् ।</a:t>
            </a:r>
            <a:br>
              <a:rPr lang="hi-IN" sz="1800" dirty="0"/>
            </a:br>
            <a:r>
              <a:rPr lang="hi-IN" sz="1800" dirty="0"/>
              <a:t>न लक्ष्यसे मूढद‍ृशा नटो नाट्यधरो यथा ॥ १९ ॥</a:t>
            </a:r>
            <a:endParaRPr lang="en-US" sz="1800" dirty="0"/>
          </a:p>
          <a:p>
            <a:pPr marL="0" indent="0" algn="ctr">
              <a:buNone/>
            </a:pPr>
            <a:r>
              <a:rPr lang="en-US" sz="1800" i="1" dirty="0" err="1"/>
              <a:t>māyā-javanikācchannam</a:t>
            </a:r>
            <a:r>
              <a:rPr lang="en-US" sz="1800" i="1" dirty="0"/>
              <a:t> </a:t>
            </a:r>
            <a:r>
              <a:rPr lang="en-US" sz="1800" i="1" dirty="0" err="1"/>
              <a:t>ajñādhokṣajam</a:t>
            </a:r>
            <a:r>
              <a:rPr lang="en-US" sz="1800" i="1" dirty="0"/>
              <a:t> </a:t>
            </a:r>
            <a:r>
              <a:rPr lang="en-US" sz="1800" i="1" dirty="0" err="1"/>
              <a:t>avyayam</a:t>
            </a:r>
            <a:br>
              <a:rPr lang="en-US" sz="1800" i="1" dirty="0"/>
            </a:br>
            <a:r>
              <a:rPr lang="en-US" sz="1800" i="1" dirty="0" err="1"/>
              <a:t>na</a:t>
            </a:r>
            <a:r>
              <a:rPr lang="en-US" sz="1800" i="1" dirty="0"/>
              <a:t> </a:t>
            </a:r>
            <a:r>
              <a:rPr lang="en-US" sz="1800" i="1" dirty="0" err="1"/>
              <a:t>lakṣyase</a:t>
            </a:r>
            <a:r>
              <a:rPr lang="en-US" sz="1800" i="1" dirty="0"/>
              <a:t> </a:t>
            </a:r>
            <a:r>
              <a:rPr lang="en-US" sz="1800" i="1" dirty="0" err="1"/>
              <a:t>mūḍha-dṛśā</a:t>
            </a:r>
            <a:r>
              <a:rPr lang="en-US" sz="1800" i="1" dirty="0"/>
              <a:t> </a:t>
            </a:r>
            <a:r>
              <a:rPr lang="en-US" sz="1800" i="1" dirty="0" err="1"/>
              <a:t>naṭo</a:t>
            </a:r>
            <a:r>
              <a:rPr lang="en-US" sz="1800" i="1" dirty="0"/>
              <a:t> </a:t>
            </a:r>
            <a:r>
              <a:rPr lang="en-US" sz="1800" i="1" dirty="0" err="1"/>
              <a:t>nāṭyadharo</a:t>
            </a:r>
            <a:r>
              <a:rPr lang="en-US" sz="1800" i="1" dirty="0"/>
              <a:t> </a:t>
            </a:r>
            <a:r>
              <a:rPr lang="en-US" sz="1800" i="1" dirty="0" err="1"/>
              <a:t>yathā</a:t>
            </a:r>
            <a:endParaRPr lang="en-US" sz="1800" i="1" dirty="0"/>
          </a:p>
          <a:p>
            <a:pPr marL="0" indent="0">
              <a:buNone/>
            </a:pPr>
            <a:r>
              <a:rPr lang="en-US" sz="1800" i="1" dirty="0">
                <a:hlinkClick r:id="rId3"/>
              </a:rPr>
              <a:t>māyā</a:t>
            </a:r>
            <a:r>
              <a:rPr lang="en-US" sz="1800" dirty="0"/>
              <a:t> — deluding; </a:t>
            </a:r>
            <a:r>
              <a:rPr lang="en-US" sz="1800" i="1" dirty="0">
                <a:hlinkClick r:id="rId4"/>
              </a:rPr>
              <a:t>javanikā</a:t>
            </a:r>
            <a:r>
              <a:rPr lang="en-US" sz="1800" dirty="0"/>
              <a:t> — curtain; </a:t>
            </a:r>
            <a:r>
              <a:rPr lang="en-US" sz="1800" i="1" dirty="0">
                <a:hlinkClick r:id="rId5"/>
              </a:rPr>
              <a:t>ācchannam</a:t>
            </a:r>
            <a:r>
              <a:rPr lang="en-US" sz="1800" dirty="0"/>
              <a:t> — covered by; </a:t>
            </a:r>
            <a:r>
              <a:rPr lang="en-US" sz="1800" i="1" dirty="0">
                <a:hlinkClick r:id="rId6"/>
              </a:rPr>
              <a:t>ajñā</a:t>
            </a:r>
            <a:r>
              <a:rPr lang="en-US" sz="1800" dirty="0"/>
              <a:t> — ignorant; </a:t>
            </a:r>
            <a:r>
              <a:rPr lang="en-US" sz="1800" i="1" dirty="0">
                <a:hlinkClick r:id="rId7"/>
              </a:rPr>
              <a:t>adhokṣajam</a:t>
            </a:r>
            <a:r>
              <a:rPr lang="en-US" sz="1800" dirty="0"/>
              <a:t> — beyond the range of material conception (transcendental); </a:t>
            </a:r>
            <a:r>
              <a:rPr lang="en-US" sz="1800" i="1" dirty="0">
                <a:hlinkClick r:id="rId8"/>
              </a:rPr>
              <a:t>avyayam</a:t>
            </a:r>
            <a:r>
              <a:rPr lang="en-US" sz="1800" dirty="0"/>
              <a:t> — irreproachable; </a:t>
            </a:r>
            <a:r>
              <a:rPr lang="en-US" sz="1800" i="1" dirty="0">
                <a:hlinkClick r:id="rId9"/>
              </a:rPr>
              <a:t>na</a:t>
            </a:r>
            <a:r>
              <a:rPr lang="en-US" sz="1800" dirty="0"/>
              <a:t> — not; </a:t>
            </a:r>
            <a:r>
              <a:rPr lang="en-US" sz="1800" i="1" dirty="0">
                <a:hlinkClick r:id="rId10"/>
              </a:rPr>
              <a:t>lakṣyase</a:t>
            </a:r>
            <a:r>
              <a:rPr lang="en-US" sz="1800" dirty="0"/>
              <a:t> — observed; </a:t>
            </a:r>
            <a:r>
              <a:rPr lang="en-US" sz="1800" i="1" dirty="0" err="1">
                <a:hlinkClick r:id="rId11"/>
              </a:rPr>
              <a:t>mūḍha</a:t>
            </a:r>
            <a:r>
              <a:rPr lang="en-US" sz="1800" dirty="0" err="1"/>
              <a:t>-</a:t>
            </a:r>
            <a:r>
              <a:rPr lang="en-US" sz="1800" i="1" dirty="0" err="1">
                <a:hlinkClick r:id="rId12"/>
              </a:rPr>
              <a:t>dṛśā</a:t>
            </a:r>
            <a:r>
              <a:rPr lang="en-US" sz="1800" dirty="0"/>
              <a:t> — by the foolish observer; </a:t>
            </a:r>
            <a:r>
              <a:rPr lang="en-US" sz="1800" i="1" dirty="0">
                <a:hlinkClick r:id="rId13"/>
              </a:rPr>
              <a:t>naṭaḥ</a:t>
            </a:r>
            <a:r>
              <a:rPr lang="en-US" sz="1800" dirty="0"/>
              <a:t> — artist; </a:t>
            </a:r>
            <a:r>
              <a:rPr lang="en-US" sz="1800" i="1" dirty="0" err="1">
                <a:hlinkClick r:id="rId14"/>
              </a:rPr>
              <a:t>nāṭya</a:t>
            </a:r>
            <a:r>
              <a:rPr lang="en-US" sz="1800" dirty="0" err="1"/>
              <a:t>-</a:t>
            </a:r>
            <a:r>
              <a:rPr lang="en-US" sz="1800" i="1" dirty="0" err="1">
                <a:hlinkClick r:id="rId15"/>
              </a:rPr>
              <a:t>dharaḥ</a:t>
            </a:r>
            <a:r>
              <a:rPr lang="en-US" sz="1800" dirty="0"/>
              <a:t> — dressed as a player; </a:t>
            </a:r>
            <a:r>
              <a:rPr lang="en-US" sz="1800" i="1" dirty="0">
                <a:hlinkClick r:id="rId16"/>
              </a:rPr>
              <a:t>yathā</a:t>
            </a:r>
            <a:r>
              <a:rPr lang="en-US" sz="1800" dirty="0"/>
              <a:t> — as.</a:t>
            </a:r>
          </a:p>
          <a:p>
            <a:pPr marL="0" indent="0">
              <a:buNone/>
            </a:pPr>
            <a:r>
              <a:rPr lang="en-US" sz="1800" b="1" dirty="0"/>
              <a:t>Being beyond the range of limited sense perception, You are the eternally irreproachable factor covered by the curtain of deluding energy. You are invisible to the foolish observer, exactly as an actor dressed as a player is not recognized.[SB 1.8.19]</a:t>
            </a:r>
            <a:endParaRPr lang="en-US" sz="1800" dirty="0"/>
          </a:p>
        </p:txBody>
      </p:sp>
    </p:spTree>
    <p:extLst>
      <p:ext uri="{BB962C8B-B14F-4D97-AF65-F5344CB8AC3E}">
        <p14:creationId xmlns:p14="http://schemas.microsoft.com/office/powerpoint/2010/main" val="4128778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782AE2-EFBB-4146-A329-3E4A8250CF1B}"/>
              </a:ext>
            </a:extLst>
          </p:cNvPr>
          <p:cNvPicPr>
            <a:picLocks noChangeAspect="1"/>
          </p:cNvPicPr>
          <p:nvPr/>
        </p:nvPicPr>
        <p:blipFill rotWithShape="1">
          <a:blip r:embed="rId2"/>
          <a:srcRect r="7645" b="3"/>
          <a:stretch/>
        </p:blipFill>
        <p:spPr>
          <a:xfrm>
            <a:off x="579264" y="365141"/>
            <a:ext cx="6288262" cy="3063875"/>
          </a:xfrm>
          <a:prstGeom prst="rect">
            <a:avLst/>
          </a:prstGeom>
        </p:spPr>
      </p:pic>
      <p:sp useBgFill="1">
        <p:nvSpPr>
          <p:cNvPr id="73" name="Rectangle 7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841248" y="3849689"/>
            <a:ext cx="2111122" cy="2105025"/>
          </a:xfrm>
        </p:spPr>
        <p:txBody>
          <a:bodyPr>
            <a:normAutofit/>
          </a:bodyPr>
          <a:lstStyle/>
          <a:p>
            <a:r>
              <a:rPr lang="hi-IN" sz="2400" dirty="0"/>
              <a:t>अदृश्य अभिनेता</a:t>
            </a:r>
            <a:endParaRPr lang="en-US" sz="2400" dirty="0"/>
          </a:p>
        </p:txBody>
      </p:sp>
      <p:sp>
        <p:nvSpPr>
          <p:cNvPr id="75" name="Rectangle 7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3360563" y="3849688"/>
            <a:ext cx="3315810" cy="2105025"/>
          </a:xfrm>
        </p:spPr>
        <p:txBody>
          <a:bodyPr anchor="ctr">
            <a:normAutofit/>
          </a:bodyPr>
          <a:lstStyle/>
          <a:p>
            <a:pPr marL="0" indent="0">
              <a:buNone/>
            </a:pPr>
            <a:endParaRPr lang="en-US" sz="1700" dirty="0"/>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 r="2" b="8821"/>
          <a:stretch/>
        </p:blipFill>
        <p:spPr bwMode="auto">
          <a:xfrm>
            <a:off x="7048500" y="365109"/>
            <a:ext cx="462100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39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BC0B6-991E-A24E-99AE-FA34C4F659AF}"/>
              </a:ext>
            </a:extLst>
          </p:cNvPr>
          <p:cNvSpPr>
            <a:spLocks noGrp="1"/>
          </p:cNvSpPr>
          <p:nvPr>
            <p:ph type="title"/>
          </p:nvPr>
        </p:nvSpPr>
        <p:spPr>
          <a:xfrm>
            <a:off x="4184542" y="486184"/>
            <a:ext cx="7363990" cy="1325563"/>
          </a:xfrm>
        </p:spPr>
        <p:txBody>
          <a:bodyPr>
            <a:normAutofit/>
          </a:bodyPr>
          <a:lstStyle/>
          <a:p>
            <a:r>
              <a:rPr lang="en-US"/>
              <a:t>Blame yourself not others – See </a:t>
            </a:r>
            <a:r>
              <a:rPr lang="en-US" i="1"/>
              <a:t>only</a:t>
            </a:r>
            <a:r>
              <a:rPr lang="en-US"/>
              <a:t> Krishna</a:t>
            </a:r>
          </a:p>
        </p:txBody>
      </p:sp>
      <p:pic>
        <p:nvPicPr>
          <p:cNvPr id="10244" name="Picture 4" descr="IT WILL TAKE LIFETIMES TO KNOW THAT SENSUAL GRATIFICATION IS ABOMINABLE -  Krishna Consciousness - Quora">
            <a:extLst>
              <a:ext uri="{FF2B5EF4-FFF2-40B4-BE49-F238E27FC236}">
                <a16:creationId xmlns:a16="http://schemas.microsoft.com/office/drawing/2014/main" id="{163DC82D-05ED-014C-868F-247E6612C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500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BG 7.19 (1972) - Vanisource">
            <a:extLst>
              <a:ext uri="{FF2B5EF4-FFF2-40B4-BE49-F238E27FC236}">
                <a16:creationId xmlns:a16="http://schemas.microsoft.com/office/drawing/2014/main" id="{1D91F802-4120-8B4B-BC16-1CCBF3654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r="3055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5E2BEE-FEFC-6247-A032-7FB9BEC61250}"/>
              </a:ext>
            </a:extLst>
          </p:cNvPr>
          <p:cNvSpPr>
            <a:spLocks noGrp="1"/>
          </p:cNvSpPr>
          <p:nvPr>
            <p:ph idx="1"/>
          </p:nvPr>
        </p:nvSpPr>
        <p:spPr>
          <a:xfrm>
            <a:off x="4184542" y="1946684"/>
            <a:ext cx="7363990" cy="4351338"/>
          </a:xfrm>
        </p:spPr>
        <p:txBody>
          <a:bodyPr>
            <a:normAutofit/>
          </a:bodyPr>
          <a:lstStyle/>
          <a:p>
            <a:pPr marL="0" indent="0" algn="ctr">
              <a:buNone/>
            </a:pPr>
            <a:r>
              <a:rPr lang="hi-IN" sz="2000" dirty="0"/>
              <a:t>बहूनां जन्मनामन्ते ज्ञानवान्मां प्रपद्यते ।</a:t>
            </a:r>
            <a:br>
              <a:rPr lang="hi-IN" sz="2000" dirty="0"/>
            </a:br>
            <a:r>
              <a:rPr lang="hi-IN" sz="2000" dirty="0"/>
              <a:t>वासुदेव: सर्वमिति स महात्मा सुदुर्लभ: ॥ १९ ॥</a:t>
            </a:r>
            <a:endParaRPr lang="en-US" sz="2000" dirty="0"/>
          </a:p>
          <a:p>
            <a:pPr marL="0" indent="0" algn="ctr">
              <a:buNone/>
            </a:pPr>
            <a:r>
              <a:rPr lang="en-US" sz="2000" i="1" dirty="0" err="1"/>
              <a:t>bahūnāṁ</a:t>
            </a:r>
            <a:r>
              <a:rPr lang="en-US" sz="2000" i="1" dirty="0"/>
              <a:t> </a:t>
            </a:r>
            <a:r>
              <a:rPr lang="en-US" sz="2000" i="1" dirty="0" err="1"/>
              <a:t>janmanām</a:t>
            </a:r>
            <a:r>
              <a:rPr lang="en-US" sz="2000" i="1" dirty="0"/>
              <a:t> ante </a:t>
            </a:r>
            <a:r>
              <a:rPr lang="en-US" sz="2000" i="1" dirty="0" err="1"/>
              <a:t>jñānavān</a:t>
            </a:r>
            <a:r>
              <a:rPr lang="en-US" sz="2000" i="1" dirty="0"/>
              <a:t> </a:t>
            </a:r>
            <a:r>
              <a:rPr lang="en-US" sz="2000" i="1" dirty="0" err="1"/>
              <a:t>māṁ</a:t>
            </a:r>
            <a:r>
              <a:rPr lang="en-US" sz="2000" i="1" dirty="0"/>
              <a:t> </a:t>
            </a:r>
            <a:r>
              <a:rPr lang="en-US" sz="2000" i="1" dirty="0" err="1"/>
              <a:t>prapadyate</a:t>
            </a:r>
            <a:br>
              <a:rPr lang="en-US" sz="2000" i="1" dirty="0"/>
            </a:br>
            <a:r>
              <a:rPr lang="en-US" sz="2000" i="1" dirty="0" err="1"/>
              <a:t>vāsudevaḥ</a:t>
            </a:r>
            <a:r>
              <a:rPr lang="en-US" sz="2000" i="1" dirty="0"/>
              <a:t> </a:t>
            </a:r>
            <a:r>
              <a:rPr lang="en-US" sz="2000" i="1" dirty="0" err="1"/>
              <a:t>sarvam</a:t>
            </a:r>
            <a:r>
              <a:rPr lang="en-US" sz="2000" i="1" dirty="0"/>
              <a:t> </a:t>
            </a:r>
            <a:r>
              <a:rPr lang="en-US" sz="2000" i="1" dirty="0" err="1"/>
              <a:t>iti</a:t>
            </a:r>
            <a:r>
              <a:rPr lang="en-US" sz="2000" i="1" dirty="0"/>
              <a:t> </a:t>
            </a:r>
            <a:r>
              <a:rPr lang="en-US" sz="2000" i="1" dirty="0" err="1"/>
              <a:t>sa</a:t>
            </a:r>
            <a:r>
              <a:rPr lang="en-US" sz="2000" i="1" dirty="0"/>
              <a:t> </a:t>
            </a:r>
            <a:r>
              <a:rPr lang="en-US" sz="2000" i="1" dirty="0" err="1"/>
              <a:t>mahātmā</a:t>
            </a:r>
            <a:r>
              <a:rPr lang="en-US" sz="2000" i="1" dirty="0"/>
              <a:t> </a:t>
            </a:r>
            <a:r>
              <a:rPr lang="en-US" sz="2000" i="1" dirty="0" err="1"/>
              <a:t>su-durlabhaḥ</a:t>
            </a:r>
            <a:endParaRPr lang="en-US" sz="2000" i="1" dirty="0"/>
          </a:p>
          <a:p>
            <a:pPr marL="0" indent="0">
              <a:buNone/>
            </a:pPr>
            <a:r>
              <a:rPr lang="en-US" sz="2000" i="1" dirty="0">
                <a:hlinkClick r:id="rId4"/>
              </a:rPr>
              <a:t>bahūnām</a:t>
            </a:r>
            <a:r>
              <a:rPr lang="en-US" sz="2000" dirty="0"/>
              <a:t> — many; </a:t>
            </a:r>
            <a:r>
              <a:rPr lang="en-US" sz="2000" i="1" dirty="0">
                <a:hlinkClick r:id="rId5"/>
              </a:rPr>
              <a:t>janmanām</a:t>
            </a:r>
            <a:r>
              <a:rPr lang="en-US" sz="2000" dirty="0"/>
              <a:t> — repeated births and deaths; </a:t>
            </a:r>
            <a:r>
              <a:rPr lang="en-US" sz="2000" i="1" dirty="0">
                <a:hlinkClick r:id="rId6"/>
              </a:rPr>
              <a:t>ante</a:t>
            </a:r>
            <a:r>
              <a:rPr lang="en-US" sz="2000" dirty="0"/>
              <a:t> — after; </a:t>
            </a:r>
            <a:r>
              <a:rPr lang="en-US" sz="2000" i="1" dirty="0" err="1">
                <a:hlinkClick r:id="rId7"/>
              </a:rPr>
              <a:t>jñāna</a:t>
            </a:r>
            <a:r>
              <a:rPr lang="en-US" sz="2000" dirty="0" err="1"/>
              <a:t>-</a:t>
            </a:r>
            <a:r>
              <a:rPr lang="en-US" sz="2000" i="1" dirty="0" err="1">
                <a:hlinkClick r:id="rId8"/>
              </a:rPr>
              <a:t>vān</a:t>
            </a:r>
            <a:r>
              <a:rPr lang="en-US" sz="2000" dirty="0"/>
              <a:t> — one who is in full knowledge; </a:t>
            </a:r>
            <a:r>
              <a:rPr lang="en-US" sz="2000" i="1" dirty="0">
                <a:hlinkClick r:id="rId9"/>
              </a:rPr>
              <a:t>mām</a:t>
            </a:r>
            <a:r>
              <a:rPr lang="en-US" sz="2000" dirty="0"/>
              <a:t> — unto Me; </a:t>
            </a:r>
            <a:r>
              <a:rPr lang="en-US" sz="2000" i="1" dirty="0">
                <a:hlinkClick r:id="rId10"/>
              </a:rPr>
              <a:t>prapadyate</a:t>
            </a:r>
            <a:r>
              <a:rPr lang="en-US" sz="2000" dirty="0"/>
              <a:t> — surrenders; </a:t>
            </a:r>
            <a:r>
              <a:rPr lang="en-US" sz="2000" i="1" dirty="0">
                <a:hlinkClick r:id="rId11"/>
              </a:rPr>
              <a:t>vāsudevaḥ</a:t>
            </a:r>
            <a:r>
              <a:rPr lang="en-US" sz="2000" dirty="0"/>
              <a:t> — the Personality of Godhead, </a:t>
            </a:r>
            <a:r>
              <a:rPr lang="en-US" sz="2000" dirty="0" err="1"/>
              <a:t>Kṛṣṇa</a:t>
            </a:r>
            <a:r>
              <a:rPr lang="en-US" sz="2000" dirty="0"/>
              <a:t>; </a:t>
            </a:r>
            <a:r>
              <a:rPr lang="en-US" sz="2000" i="1" dirty="0">
                <a:hlinkClick r:id="rId12"/>
              </a:rPr>
              <a:t>sarvam</a:t>
            </a:r>
            <a:r>
              <a:rPr lang="en-US" sz="2000" dirty="0"/>
              <a:t> — everything; </a:t>
            </a:r>
            <a:r>
              <a:rPr lang="en-US" sz="2000" i="1" dirty="0">
                <a:hlinkClick r:id="rId13"/>
              </a:rPr>
              <a:t>iti</a:t>
            </a:r>
            <a:r>
              <a:rPr lang="en-US" sz="2000" dirty="0"/>
              <a:t> — thus; </a:t>
            </a:r>
            <a:r>
              <a:rPr lang="en-US" sz="2000" i="1" dirty="0">
                <a:hlinkClick r:id="rId14"/>
              </a:rPr>
              <a:t>saḥ</a:t>
            </a:r>
            <a:r>
              <a:rPr lang="en-US" sz="2000" dirty="0"/>
              <a:t> — that; </a:t>
            </a:r>
            <a:r>
              <a:rPr lang="en-US" sz="2000" i="1" dirty="0" err="1">
                <a:hlinkClick r:id="rId15"/>
              </a:rPr>
              <a:t>mahā</a:t>
            </a:r>
            <a:r>
              <a:rPr lang="en-US" sz="2000" dirty="0" err="1"/>
              <a:t>-</a:t>
            </a:r>
            <a:r>
              <a:rPr lang="en-US" sz="2000" i="1" dirty="0" err="1">
                <a:hlinkClick r:id="rId16"/>
              </a:rPr>
              <a:t>ātmā</a:t>
            </a:r>
            <a:r>
              <a:rPr lang="en-US" sz="2000" dirty="0"/>
              <a:t> — great soul; </a:t>
            </a:r>
            <a:r>
              <a:rPr lang="en-US" sz="2000" i="1" dirty="0" err="1">
                <a:hlinkClick r:id="rId17"/>
              </a:rPr>
              <a:t>su</a:t>
            </a:r>
            <a:r>
              <a:rPr lang="en-US" sz="2000" dirty="0" err="1"/>
              <a:t>-</a:t>
            </a:r>
            <a:r>
              <a:rPr lang="en-US" sz="2000" i="1" dirty="0" err="1">
                <a:hlinkClick r:id="rId18"/>
              </a:rPr>
              <a:t>durlabhaḥ</a:t>
            </a:r>
            <a:r>
              <a:rPr lang="en-US" sz="2000" dirty="0"/>
              <a:t> — very rare to see.</a:t>
            </a:r>
          </a:p>
          <a:p>
            <a:pPr marL="0" indent="0">
              <a:buNone/>
            </a:pPr>
            <a:r>
              <a:rPr lang="en-US" sz="2000" b="1" dirty="0"/>
              <a:t>After many births and deaths, he who is actually in knowledge surrenders unto Me, knowing Me to be the cause of all causes and all that is. Such a great soul is very rare.[BG 7.19]</a:t>
            </a:r>
            <a:endParaRPr lang="en-US" sz="2000" i="1" dirty="0"/>
          </a:p>
        </p:txBody>
      </p:sp>
    </p:spTree>
    <p:extLst>
      <p:ext uri="{BB962C8B-B14F-4D97-AF65-F5344CB8AC3E}">
        <p14:creationId xmlns:p14="http://schemas.microsoft.com/office/powerpoint/2010/main" val="3190372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en-US" sz="5400"/>
              <a:t>Points to remember</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565882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7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hi-IN" sz="5400" dirty="0"/>
              <a:t>कृपया याद रखें</a:t>
            </a:r>
            <a:endParaRPr lang="en-US" sz="5400" dirty="0"/>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67997454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1707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Eat sparingly and depend on Krishna</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dirty="0"/>
              <a:t>One who eats sparingly, eats away the sorrows. </a:t>
            </a:r>
          </a:p>
          <a:p>
            <a:r>
              <a:rPr lang="en-US" dirty="0"/>
              <a:t>If something happens to the body, then first thing you do is to shut our mouth. </a:t>
            </a:r>
          </a:p>
          <a:p>
            <a:r>
              <a:rPr lang="en-US" dirty="0"/>
              <a:t>Firstly, don’t talk much or get angry at anyone. When you are not the cause, then why are you angry? </a:t>
            </a:r>
          </a:p>
          <a:p>
            <a:endParaRPr lang="en-US" dirty="0"/>
          </a:p>
        </p:txBody>
      </p:sp>
    </p:spTree>
    <p:extLst>
      <p:ext uri="{BB962C8B-B14F-4D97-AF65-F5344CB8AC3E}">
        <p14:creationId xmlns:p14="http://schemas.microsoft.com/office/powerpoint/2010/main" val="13482897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838200" y="365125"/>
            <a:ext cx="5393361" cy="1325563"/>
          </a:xfrm>
        </p:spPr>
        <p:txBody>
          <a:bodyPr>
            <a:normAutofit/>
          </a:bodyPr>
          <a:lstStyle/>
          <a:p>
            <a:r>
              <a:rPr lang="en-US" dirty="0"/>
              <a:t>We have to go!</a:t>
            </a:r>
          </a:p>
        </p:txBody>
      </p:sp>
      <p:sp>
        <p:nvSpPr>
          <p:cNvPr id="3" name="Content Placeholder 2">
            <a:extLst>
              <a:ext uri="{FF2B5EF4-FFF2-40B4-BE49-F238E27FC236}">
                <a16:creationId xmlns:a16="http://schemas.microsoft.com/office/drawing/2014/main" id="{2DA2D2EF-0EE6-7B48-BFE9-CD736C87E146}"/>
              </a:ext>
            </a:extLst>
          </p:cNvPr>
          <p:cNvSpPr>
            <a:spLocks noGrp="1"/>
          </p:cNvSpPr>
          <p:nvPr>
            <p:ph idx="1"/>
          </p:nvPr>
        </p:nvSpPr>
        <p:spPr>
          <a:xfrm>
            <a:off x="838200" y="1825625"/>
            <a:ext cx="5393361" cy="4351338"/>
          </a:xfrm>
        </p:spPr>
        <p:txBody>
          <a:bodyPr>
            <a:normAutofit/>
          </a:bodyPr>
          <a:lstStyle/>
          <a:p>
            <a:pPr marL="0" indent="0">
              <a:buNone/>
            </a:pPr>
            <a:r>
              <a:rPr lang="hi-IN" sz="1800" dirty="0">
                <a:latin typeface="Balaram" pitchFamily="2" charset="0"/>
              </a:rPr>
              <a:t>पुनश्च भूयाद्भगवत्यनन्ते</a:t>
            </a:r>
            <a:r>
              <a:rPr lang="en-US" sz="1800" dirty="0">
                <a:latin typeface="Balaram" pitchFamily="2" charset="0"/>
              </a:rPr>
              <a:t> </a:t>
            </a:r>
          </a:p>
          <a:p>
            <a:pPr marL="0" indent="0">
              <a:buNone/>
            </a:pPr>
            <a:r>
              <a:rPr lang="hi-IN" sz="1800" dirty="0">
                <a:latin typeface="Balaram" pitchFamily="2" charset="0"/>
              </a:rPr>
              <a:t>रति: प्रसङ्गश्च तदाश्रयेषु ।</a:t>
            </a:r>
            <a:br>
              <a:rPr lang="hi-IN" sz="1800" dirty="0">
                <a:latin typeface="Balaram" pitchFamily="2" charset="0"/>
              </a:rPr>
            </a:br>
            <a:r>
              <a:rPr lang="hi-IN" sz="1800" dirty="0">
                <a:latin typeface="Balaram" pitchFamily="2" charset="0"/>
              </a:rPr>
              <a:t>महत्सु यां यामुपयामि सृष्टिं</a:t>
            </a:r>
            <a:r>
              <a:rPr lang="en-US" sz="1800" dirty="0">
                <a:latin typeface="Balaram" pitchFamily="2" charset="0"/>
              </a:rPr>
              <a:t> </a:t>
            </a:r>
          </a:p>
          <a:p>
            <a:pPr marL="0" indent="0">
              <a:buNone/>
            </a:pPr>
            <a:r>
              <a:rPr lang="hi-IN" sz="1800" dirty="0">
                <a:latin typeface="Balaram" pitchFamily="2" charset="0"/>
              </a:rPr>
              <a:t>मैत्र्यस्तु सर्वत्र नमो द्विजेभ्य: ॥ १६ ॥ </a:t>
            </a:r>
            <a:endParaRPr lang="en-US" sz="1800" dirty="0">
              <a:latin typeface="Balaram" pitchFamily="2" charset="0"/>
            </a:endParaRPr>
          </a:p>
          <a:p>
            <a:pPr marL="0" indent="0">
              <a:buNone/>
            </a:pPr>
            <a:r>
              <a:rPr lang="en-US" sz="1800" i="1" dirty="0" err="1">
                <a:latin typeface="Balaram" pitchFamily="2" charset="0"/>
              </a:rPr>
              <a:t>punaś</a:t>
            </a:r>
            <a:r>
              <a:rPr lang="en-US" sz="1800" i="1" dirty="0">
                <a:latin typeface="Balaram" pitchFamily="2" charset="0"/>
              </a:rPr>
              <a:t> ca </a:t>
            </a:r>
            <a:r>
              <a:rPr lang="en-US" sz="1800" i="1" dirty="0" err="1">
                <a:latin typeface="Balaram" pitchFamily="2" charset="0"/>
              </a:rPr>
              <a:t>bhūyād</a:t>
            </a:r>
            <a:r>
              <a:rPr lang="en-US" sz="1800" i="1" dirty="0">
                <a:latin typeface="Balaram" pitchFamily="2" charset="0"/>
              </a:rPr>
              <a:t> </a:t>
            </a:r>
            <a:r>
              <a:rPr lang="en-US" sz="1800" i="1" dirty="0" err="1">
                <a:latin typeface="Balaram" pitchFamily="2" charset="0"/>
              </a:rPr>
              <a:t>bhagavaty</a:t>
            </a:r>
            <a:r>
              <a:rPr lang="en-US" sz="1800" i="1" dirty="0">
                <a:latin typeface="Balaram" pitchFamily="2" charset="0"/>
              </a:rPr>
              <a:t> </a:t>
            </a:r>
            <a:r>
              <a:rPr lang="en-US" sz="1800" i="1" dirty="0" err="1">
                <a:latin typeface="Balaram" pitchFamily="2" charset="0"/>
              </a:rPr>
              <a:t>anante</a:t>
            </a:r>
            <a:r>
              <a:rPr lang="en-US" sz="1800" i="1" dirty="0">
                <a:latin typeface="Balaram" pitchFamily="2" charset="0"/>
              </a:rPr>
              <a:t> </a:t>
            </a:r>
          </a:p>
          <a:p>
            <a:pPr marL="0" indent="0">
              <a:buNone/>
            </a:pPr>
            <a:r>
              <a:rPr lang="en-US" sz="1800" i="1" dirty="0" err="1">
                <a:latin typeface="Balaram" pitchFamily="2" charset="0"/>
              </a:rPr>
              <a:t>ratiḥ</a:t>
            </a:r>
            <a:r>
              <a:rPr lang="en-US" sz="1800" i="1" dirty="0">
                <a:latin typeface="Balaram" pitchFamily="2" charset="0"/>
              </a:rPr>
              <a:t> </a:t>
            </a:r>
            <a:r>
              <a:rPr lang="en-US" sz="1800" i="1" dirty="0" err="1">
                <a:latin typeface="Balaram" pitchFamily="2" charset="0"/>
              </a:rPr>
              <a:t>prasaṅgaś</a:t>
            </a:r>
            <a:r>
              <a:rPr lang="en-US" sz="1800" i="1" dirty="0">
                <a:latin typeface="Balaram" pitchFamily="2" charset="0"/>
              </a:rPr>
              <a:t> ca tad-</a:t>
            </a:r>
            <a:r>
              <a:rPr lang="en-US" sz="1800" i="1" dirty="0" err="1">
                <a:latin typeface="Balaram" pitchFamily="2" charset="0"/>
              </a:rPr>
              <a:t>āśrayeṣu</a:t>
            </a:r>
            <a:br>
              <a:rPr lang="en-US" sz="1800" i="1" dirty="0">
                <a:latin typeface="Balaram" pitchFamily="2" charset="0"/>
              </a:rPr>
            </a:br>
            <a:r>
              <a:rPr lang="en-US" sz="1800" i="1" dirty="0" err="1">
                <a:latin typeface="Balaram" pitchFamily="2" charset="0"/>
              </a:rPr>
              <a:t>mahatsu</a:t>
            </a:r>
            <a:r>
              <a:rPr lang="en-US" sz="1800" i="1" dirty="0">
                <a:latin typeface="Balaram" pitchFamily="2" charset="0"/>
              </a:rPr>
              <a:t> </a:t>
            </a:r>
            <a:r>
              <a:rPr lang="en-US" sz="1800" i="1" dirty="0" err="1">
                <a:latin typeface="Balaram" pitchFamily="2" charset="0"/>
              </a:rPr>
              <a:t>yāṁ</a:t>
            </a:r>
            <a:r>
              <a:rPr lang="en-US" sz="1800" i="1" dirty="0">
                <a:latin typeface="Balaram" pitchFamily="2" charset="0"/>
              </a:rPr>
              <a:t> </a:t>
            </a:r>
            <a:r>
              <a:rPr lang="en-US" sz="1800" i="1" dirty="0" err="1">
                <a:latin typeface="Balaram" pitchFamily="2" charset="0"/>
              </a:rPr>
              <a:t>yām</a:t>
            </a:r>
            <a:r>
              <a:rPr lang="en-US" sz="1800" i="1" dirty="0">
                <a:latin typeface="Balaram" pitchFamily="2" charset="0"/>
              </a:rPr>
              <a:t> </a:t>
            </a:r>
            <a:r>
              <a:rPr lang="en-US" sz="1800" i="1" dirty="0" err="1">
                <a:latin typeface="Balaram" pitchFamily="2" charset="0"/>
              </a:rPr>
              <a:t>upayāmi</a:t>
            </a:r>
            <a:r>
              <a:rPr lang="en-US" sz="1800" i="1" dirty="0">
                <a:latin typeface="Balaram" pitchFamily="2" charset="0"/>
              </a:rPr>
              <a:t> </a:t>
            </a:r>
            <a:r>
              <a:rPr lang="en-US" sz="1800" i="1" dirty="0" err="1">
                <a:latin typeface="Balaram" pitchFamily="2" charset="0"/>
              </a:rPr>
              <a:t>sṛṣṭiṁ</a:t>
            </a:r>
            <a:r>
              <a:rPr lang="en-US" sz="1800" i="1" dirty="0">
                <a:latin typeface="Balaram" pitchFamily="2" charset="0"/>
              </a:rPr>
              <a:t> </a:t>
            </a:r>
          </a:p>
          <a:p>
            <a:pPr marL="0" indent="0">
              <a:buNone/>
            </a:pPr>
            <a:r>
              <a:rPr lang="en-US" sz="1800" i="1" dirty="0" err="1">
                <a:latin typeface="Balaram" pitchFamily="2" charset="0"/>
              </a:rPr>
              <a:t>maitry</a:t>
            </a:r>
            <a:r>
              <a:rPr lang="en-US" sz="1800" i="1" dirty="0">
                <a:latin typeface="Balaram" pitchFamily="2" charset="0"/>
              </a:rPr>
              <a:t> </a:t>
            </a:r>
            <a:r>
              <a:rPr lang="en-US" sz="1800" i="1" dirty="0" err="1">
                <a:latin typeface="Balaram" pitchFamily="2" charset="0"/>
              </a:rPr>
              <a:t>astu</a:t>
            </a:r>
            <a:r>
              <a:rPr lang="en-US" sz="1800" i="1" dirty="0">
                <a:latin typeface="Balaram" pitchFamily="2" charset="0"/>
              </a:rPr>
              <a:t> </a:t>
            </a:r>
            <a:r>
              <a:rPr lang="en-US" sz="1800" i="1" dirty="0" err="1">
                <a:latin typeface="Balaram" pitchFamily="2" charset="0"/>
              </a:rPr>
              <a:t>sarvatra</a:t>
            </a:r>
            <a:r>
              <a:rPr lang="en-US" sz="1800" i="1" dirty="0">
                <a:latin typeface="Balaram" pitchFamily="2" charset="0"/>
              </a:rPr>
              <a:t> </a:t>
            </a:r>
            <a:r>
              <a:rPr lang="en-US" sz="1800" i="1" dirty="0" err="1">
                <a:latin typeface="Balaram" pitchFamily="2" charset="0"/>
              </a:rPr>
              <a:t>namo</a:t>
            </a:r>
            <a:r>
              <a:rPr lang="en-US" sz="1800" i="1" dirty="0">
                <a:latin typeface="Balaram" pitchFamily="2" charset="0"/>
              </a:rPr>
              <a:t> </a:t>
            </a:r>
            <a:r>
              <a:rPr lang="en-US" sz="1800" i="1" dirty="0" err="1">
                <a:latin typeface="Balaram" pitchFamily="2" charset="0"/>
              </a:rPr>
              <a:t>dvijebhyaḥ</a:t>
            </a:r>
            <a:endParaRPr lang="en-US" sz="1800" dirty="0">
              <a:latin typeface="Balaram" pitchFamily="2" charset="0"/>
            </a:endParaRPr>
          </a:p>
          <a:p>
            <a:pPr marL="0" indent="0">
              <a:buNone/>
            </a:pPr>
            <a:r>
              <a:rPr lang="en-US" sz="1800" b="1" dirty="0">
                <a:latin typeface="Balaram" pitchFamily="2" charset="0"/>
              </a:rPr>
              <a:t>Again, offering </a:t>
            </a:r>
            <a:r>
              <a:rPr lang="en-US" sz="1800" b="1" dirty="0" err="1">
                <a:latin typeface="Balaram" pitchFamily="2" charset="0"/>
              </a:rPr>
              <a:t>obeisances</a:t>
            </a:r>
            <a:r>
              <a:rPr lang="en-US" sz="1800" b="1" dirty="0">
                <a:latin typeface="Balaram" pitchFamily="2" charset="0"/>
              </a:rPr>
              <a:t> unto all you </a:t>
            </a:r>
            <a:r>
              <a:rPr lang="en-US" sz="1800" b="1" dirty="0" err="1">
                <a:latin typeface="Balaram" pitchFamily="2" charset="0"/>
              </a:rPr>
              <a:t>brāhmaṇas</a:t>
            </a:r>
            <a:r>
              <a:rPr lang="en-US" sz="1800" b="1" dirty="0">
                <a:latin typeface="Balaram" pitchFamily="2" charset="0"/>
              </a:rPr>
              <a:t>, I pray that if I should again take my birth in the material world I will have complete attachment to the unlimited Lord </a:t>
            </a:r>
            <a:r>
              <a:rPr lang="en-US" sz="1800" b="1" dirty="0" err="1">
                <a:latin typeface="Balaram" pitchFamily="2" charset="0"/>
              </a:rPr>
              <a:t>Kṛṣṇa</a:t>
            </a:r>
            <a:r>
              <a:rPr lang="en-US" sz="1800" b="1" dirty="0">
                <a:latin typeface="Balaram" pitchFamily="2" charset="0"/>
              </a:rPr>
              <a:t>, association with His devotees and friendly relations with all living beings. [SB 1.9.16]</a:t>
            </a:r>
            <a:endParaRPr lang="en-US" sz="1800" dirty="0">
              <a:latin typeface="Balaram" pitchFamily="2" charset="0"/>
            </a:endParaRPr>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64" r="10888"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9561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317" name="Rectangle 134">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673749" y="4610244"/>
            <a:ext cx="3649703" cy="1714500"/>
          </a:xfrm>
        </p:spPr>
        <p:txBody>
          <a:bodyPr>
            <a:normAutofit/>
          </a:bodyPr>
          <a:lstStyle/>
          <a:p>
            <a:r>
              <a:rPr lang="hi-IN" sz="2800"/>
              <a:t>हमने जाना है</a:t>
            </a:r>
            <a:endParaRPr lang="en-US" sz="2800"/>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73" r="16171" b="-2"/>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FFF3EAA-1BCE-BF4F-B7BC-3EF82684F428}"/>
              </a:ext>
            </a:extLst>
          </p:cNvPr>
          <p:cNvPicPr>
            <a:picLocks noChangeAspect="1"/>
          </p:cNvPicPr>
          <p:nvPr/>
        </p:nvPicPr>
        <p:blipFill rotWithShape="1">
          <a:blip r:embed="rId3"/>
          <a:srcRect r="3916"/>
          <a:stretch/>
        </p:blipFill>
        <p:spPr>
          <a:xfrm>
            <a:off x="4719344" y="370320"/>
            <a:ext cx="6798905" cy="4051011"/>
          </a:xfrm>
          <a:prstGeom prst="rect">
            <a:avLst/>
          </a:prstGeom>
        </p:spPr>
      </p:pic>
      <p:cxnSp>
        <p:nvCxnSpPr>
          <p:cNvPr id="12318" name="Straight Connector 13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206D727-A1FA-6741-9C42-88217242CACE}"/>
              </a:ext>
            </a:extLst>
          </p:cNvPr>
          <p:cNvSpPr>
            <a:spLocks noGrp="1"/>
          </p:cNvSpPr>
          <p:nvPr>
            <p:ph idx="1"/>
          </p:nvPr>
        </p:nvSpPr>
        <p:spPr>
          <a:xfrm>
            <a:off x="4793019" y="4610244"/>
            <a:ext cx="6725232" cy="1714500"/>
          </a:xfrm>
        </p:spPr>
        <p:txBody>
          <a:bodyPr anchor="ctr">
            <a:normAutofit/>
          </a:bodyPr>
          <a:lstStyle/>
          <a:p>
            <a:endParaRPr lang="en-US" sz="1700"/>
          </a:p>
        </p:txBody>
      </p:sp>
    </p:spTree>
    <p:extLst>
      <p:ext uri="{BB962C8B-B14F-4D97-AF65-F5344CB8AC3E}">
        <p14:creationId xmlns:p14="http://schemas.microsoft.com/office/powerpoint/2010/main" val="2532472221"/>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Try and God will help you from within</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normAutofit lnSpcReduction="10000"/>
          </a:bodyPr>
          <a:lstStyle/>
          <a:p>
            <a:r>
              <a:rPr lang="en-US" b="1" dirty="0">
                <a:latin typeface="Balaram" pitchFamily="2" charset="0"/>
              </a:rPr>
              <a:t>May I be always attracted towards You</a:t>
            </a:r>
            <a:r>
              <a:rPr lang="en-US" dirty="0">
                <a:latin typeface="Balaram" pitchFamily="2" charset="0"/>
              </a:rPr>
              <a:t>. </a:t>
            </a:r>
          </a:p>
          <a:p>
            <a:r>
              <a:rPr lang="en-US" b="1" dirty="0">
                <a:latin typeface="Balaram" pitchFamily="2" charset="0"/>
              </a:rPr>
              <a:t>May I have attraction towards those who are surrendered to </a:t>
            </a:r>
            <a:r>
              <a:rPr lang="en-US" b="1" dirty="0" err="1">
                <a:latin typeface="Balaram" pitchFamily="2" charset="0"/>
              </a:rPr>
              <a:t>Kåñëa</a:t>
            </a:r>
            <a:r>
              <a:rPr lang="en-US" b="1" dirty="0">
                <a:latin typeface="Balaram" pitchFamily="2" charset="0"/>
              </a:rPr>
              <a:t>. May I have association of devotees</a:t>
            </a:r>
            <a:r>
              <a:rPr lang="en-US" dirty="0">
                <a:latin typeface="Balaram" pitchFamily="2" charset="0"/>
              </a:rPr>
              <a:t>. </a:t>
            </a:r>
          </a:p>
          <a:p>
            <a:r>
              <a:rPr lang="en-US" b="1" dirty="0">
                <a:latin typeface="Balaram" pitchFamily="2" charset="0"/>
              </a:rPr>
              <a:t>May I have friendly and equal relations with everybody.</a:t>
            </a:r>
          </a:p>
          <a:p>
            <a:r>
              <a:rPr lang="en-US" dirty="0">
                <a:latin typeface="Balaram" pitchFamily="2" charset="0"/>
              </a:rPr>
              <a:t>You can have very workable relationships with everybody. </a:t>
            </a:r>
            <a:r>
              <a:rPr lang="en-US" b="1" dirty="0">
                <a:latin typeface="Balaram" pitchFamily="2" charset="0"/>
              </a:rPr>
              <a:t>No intimacy!</a:t>
            </a:r>
          </a:p>
          <a:p>
            <a:r>
              <a:rPr lang="en-US" i="1" dirty="0" err="1">
                <a:latin typeface="Balaram" pitchFamily="2" charset="0"/>
              </a:rPr>
              <a:t>dadämi</a:t>
            </a:r>
            <a:r>
              <a:rPr lang="en-US" i="1" dirty="0">
                <a:latin typeface="Balaram" pitchFamily="2" charset="0"/>
              </a:rPr>
              <a:t> buddhi </a:t>
            </a:r>
            <a:r>
              <a:rPr lang="en-US" i="1" dirty="0" err="1">
                <a:latin typeface="Balaram" pitchFamily="2" charset="0"/>
              </a:rPr>
              <a:t>yogam</a:t>
            </a:r>
            <a:r>
              <a:rPr lang="en-US" i="1" dirty="0">
                <a:latin typeface="Balaram" pitchFamily="2" charset="0"/>
              </a:rPr>
              <a:t> tam</a:t>
            </a:r>
            <a:r>
              <a:rPr lang="en-US" dirty="0">
                <a:latin typeface="Balaram" pitchFamily="2" charset="0"/>
              </a:rPr>
              <a:t>. </a:t>
            </a:r>
            <a:r>
              <a:rPr lang="en-US" b="1" dirty="0">
                <a:latin typeface="Balaram" pitchFamily="2" charset="0"/>
              </a:rPr>
              <a:t>God gives you intelligence</a:t>
            </a:r>
          </a:p>
          <a:p>
            <a:r>
              <a:rPr lang="en-US" b="1" dirty="0">
                <a:latin typeface="Balaram" pitchFamily="2" charset="0"/>
              </a:rPr>
              <a:t>By creating amicable relationship with everybody, whatever time is saved, should be invested in the pages of </a:t>
            </a:r>
            <a:r>
              <a:rPr lang="en-US" b="1" dirty="0" err="1">
                <a:latin typeface="Balaram" pitchFamily="2" charset="0"/>
              </a:rPr>
              <a:t>Bhägavatam</a:t>
            </a:r>
            <a:r>
              <a:rPr lang="en-US" b="1" dirty="0">
                <a:latin typeface="Balaram" pitchFamily="2" charset="0"/>
              </a:rPr>
              <a:t>.</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5006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318"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19"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1EB7F968-09A9-4748-9571-709065BC75AA}"/>
              </a:ext>
            </a:extLst>
          </p:cNvPr>
          <p:cNvSpPr>
            <a:spLocks noGrp="1"/>
          </p:cNvSpPr>
          <p:nvPr>
            <p:ph type="title"/>
          </p:nvPr>
        </p:nvSpPr>
        <p:spPr>
          <a:xfrm>
            <a:off x="4184542" y="486184"/>
            <a:ext cx="7363990" cy="1325563"/>
          </a:xfrm>
        </p:spPr>
        <p:txBody>
          <a:bodyPr>
            <a:normAutofit/>
          </a:bodyPr>
          <a:lstStyle/>
          <a:p>
            <a:r>
              <a:rPr lang="en-US"/>
              <a:t>Travel Description[11-14] </a:t>
            </a:r>
          </a:p>
        </p:txBody>
      </p:sp>
      <p:pic>
        <p:nvPicPr>
          <p:cNvPr id="13316" name="Picture 4" descr="Hindu mythological stories: Know why Narada Muni did not stay in any place…">
            <a:extLst>
              <a:ext uri="{FF2B5EF4-FFF2-40B4-BE49-F238E27FC236}">
                <a16:creationId xmlns:a16="http://schemas.microsoft.com/office/drawing/2014/main" id="{9F212090-56AA-9E4E-BE5A-239710DB40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250" r="31251" b="1"/>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3314" name="Picture 2" descr="Narada Bhakti Sutras">
            <a:extLst>
              <a:ext uri="{FF2B5EF4-FFF2-40B4-BE49-F238E27FC236}">
                <a16:creationId xmlns:a16="http://schemas.microsoft.com/office/drawing/2014/main" id="{1EC1723C-9ED9-BE49-99D2-42DC9FADFD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3814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6538F87-B907-E64B-A51A-B6F308957296}"/>
              </a:ext>
            </a:extLst>
          </p:cNvPr>
          <p:cNvSpPr>
            <a:spLocks noGrp="1"/>
          </p:cNvSpPr>
          <p:nvPr>
            <p:ph idx="1"/>
          </p:nvPr>
        </p:nvSpPr>
        <p:spPr>
          <a:xfrm>
            <a:off x="4184542" y="1946684"/>
            <a:ext cx="7363990" cy="4351338"/>
          </a:xfrm>
        </p:spPr>
        <p:txBody>
          <a:bodyPr>
            <a:normAutofit/>
          </a:bodyPr>
          <a:lstStyle/>
          <a:p>
            <a:pPr marL="514350" indent="-514350">
              <a:buFont typeface="+mj-lt"/>
              <a:buAutoNum type="arabicPeriod" startAt="11"/>
            </a:pPr>
            <a:r>
              <a:rPr lang="en-US" sz="1800" b="1"/>
              <a:t>After my departure, I passed through many flourishing metropolises, towns, villages, animal farms, mines, agricultural lands, valleys, flower gardens, nursery gardens and natural forests.</a:t>
            </a:r>
          </a:p>
          <a:p>
            <a:pPr marL="514350" indent="-514350">
              <a:buFont typeface="+mj-lt"/>
              <a:buAutoNum type="arabicPeriod" startAt="11"/>
            </a:pPr>
            <a:r>
              <a:rPr lang="en-US" sz="1800" b="1"/>
              <a:t>I passed through hills and mountains full of reservoirs of various minerals like gold, silver and copper, and through tracts of land with reservoirs of water filled with beautiful lotus flowers, fit for the denizens of heaven, decorated with bewildered bees and singing birds.</a:t>
            </a:r>
          </a:p>
          <a:p>
            <a:pPr marL="514350" indent="-514350">
              <a:buFont typeface="+mj-lt"/>
              <a:buAutoNum type="arabicPeriod" startAt="11"/>
            </a:pPr>
            <a:r>
              <a:rPr lang="en-US" sz="1800" b="1"/>
              <a:t>I then passed alone through many forests of rushes, bamboo, reeds, sharp grass, weeds and caves, which were very difficult to go through alone. I visited deep, dark and dangerously fearful forests, which were the play yards of snakes, owls and jackals.</a:t>
            </a:r>
          </a:p>
          <a:p>
            <a:pPr marL="514350" indent="-514350">
              <a:buFont typeface="+mj-lt"/>
              <a:buAutoNum type="arabicPeriod" startAt="11"/>
            </a:pPr>
            <a:r>
              <a:rPr lang="en-US" sz="1800" b="1"/>
              <a:t>Thus traveling, I felt tired, both bodily and mentally, and I was both thirsty and hungry. So I took a bath in a river lake and also drank water. By contacting water, I got relief from my exhaustion.</a:t>
            </a:r>
            <a:endParaRPr lang="en-US" sz="1800"/>
          </a:p>
          <a:p>
            <a:endParaRPr lang="en-US" sz="1800"/>
          </a:p>
        </p:txBody>
      </p:sp>
    </p:spTree>
    <p:extLst>
      <p:ext uri="{BB962C8B-B14F-4D97-AF65-F5344CB8AC3E}">
        <p14:creationId xmlns:p14="http://schemas.microsoft.com/office/powerpoint/2010/main" val="17014676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hi-IN" dirty="0"/>
              <a:t>कोशिश करो और भगवान तुम्हारे भीतर से मदद करेंगे</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normAutofit lnSpcReduction="10000"/>
          </a:bodyPr>
          <a:lstStyle/>
          <a:p>
            <a:r>
              <a:rPr lang="hi-IN" dirty="0"/>
              <a:t>मैं हमेशा कृष्ण की ओर आकर्षित रहूं</a:t>
            </a:r>
            <a:r>
              <a:rPr lang="en-US" dirty="0">
                <a:latin typeface="Balaram" pitchFamily="2" charset="0"/>
              </a:rPr>
              <a:t>. </a:t>
            </a:r>
          </a:p>
          <a:p>
            <a:r>
              <a:rPr lang="hi-IN" dirty="0"/>
              <a:t>क्या मुझे उन लोगों के प्रति आकर्षण है जो कृष्ण के सामने आत्मसमर्पण कर रहे हैं। मुझे भक्तों की संगति करनी चाहिए</a:t>
            </a:r>
            <a:r>
              <a:rPr lang="en-US" dirty="0">
                <a:latin typeface="Balaram" pitchFamily="2" charset="0"/>
              </a:rPr>
              <a:t> </a:t>
            </a:r>
          </a:p>
          <a:p>
            <a:r>
              <a:rPr lang="hi-IN" dirty="0"/>
              <a:t>मेरा सभी के साथ दोस्ताना और समान संबंध हो</a:t>
            </a:r>
            <a:r>
              <a:rPr lang="en-US" b="1" dirty="0">
                <a:latin typeface="Balaram" pitchFamily="2" charset="0"/>
              </a:rPr>
              <a:t>.</a:t>
            </a:r>
          </a:p>
          <a:p>
            <a:r>
              <a:rPr lang="hi-IN" dirty="0"/>
              <a:t>हर किसी के साथ आपके बहुत काम के रिश्ते हो सकते हैं। कोई अंतरंगता नहीं!</a:t>
            </a:r>
            <a:endParaRPr lang="en-US" b="1" dirty="0">
              <a:latin typeface="Balaram" pitchFamily="2" charset="0"/>
            </a:endParaRPr>
          </a:p>
          <a:p>
            <a:r>
              <a:rPr lang="hi-IN" dirty="0"/>
              <a:t>दादामि बुद्धी योगम् तम्। ईश्वर आपको बुद्धि देता है</a:t>
            </a:r>
            <a:endParaRPr lang="en-US" b="1" dirty="0">
              <a:latin typeface="Balaram" pitchFamily="2" charset="0"/>
            </a:endParaRPr>
          </a:p>
          <a:p>
            <a:r>
              <a:rPr lang="hi-IN" dirty="0"/>
              <a:t>हर किसी के साथ सौहार्दपूर्ण संबंध बनाकर, जो भी समय बचता है, उसे भावागम के पन्नों में निवेश करना चाहिए।</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940795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F747-C118-0E4B-80BA-9FF69E2F7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82CE5-1059-2C46-9A10-F6494350EB8C}"/>
              </a:ext>
            </a:extLst>
          </p:cNvPr>
          <p:cNvSpPr>
            <a:spLocks noGrp="1"/>
          </p:cNvSpPr>
          <p:nvPr>
            <p:ph idx="1"/>
          </p:nvPr>
        </p:nvSpPr>
        <p:spPr/>
        <p:txBody>
          <a:bodyPr/>
          <a:lstStyle/>
          <a:p>
            <a:endParaRPr lang="en-US"/>
          </a:p>
        </p:txBody>
      </p:sp>
      <p:pic>
        <p:nvPicPr>
          <p:cNvPr id="25602" name="Picture 2" descr="The Sparrow Who Conquered The Ocean | Krishna.org">
            <a:extLst>
              <a:ext uri="{FF2B5EF4-FFF2-40B4-BE49-F238E27FC236}">
                <a16:creationId xmlns:a16="http://schemas.microsoft.com/office/drawing/2014/main" id="{29033736-5621-2B42-B4DC-C67CBBEA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0"/>
            <a:ext cx="8162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2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Dhruva Maharaj</a:t>
            </a: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603" name="Rectangle 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2" name="Picture 6" descr="Lord Krishna - The Essence of Universe - Google+ | Hindu art, Hindu gods,  Indian art">
            <a:extLst>
              <a:ext uri="{FF2B5EF4-FFF2-40B4-BE49-F238E27FC236}">
                <a16:creationId xmlns:a16="http://schemas.microsoft.com/office/drawing/2014/main" id="{695E9F7B-BE9C-4B4D-885D-312BC4669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66" r="3" b="9751"/>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Romapada Swami on Bhīṣmadeva | Romapada Swami Talks">
            <a:extLst>
              <a:ext uri="{FF2B5EF4-FFF2-40B4-BE49-F238E27FC236}">
                <a16:creationId xmlns:a16="http://schemas.microsoft.com/office/drawing/2014/main" id="{18301FB2-659F-8C46-97C1-06C4EE4C1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3" r="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omapada Swami on Bhīṣmadeva | Romapada Swami Talks">
            <a:extLst>
              <a:ext uri="{FF2B5EF4-FFF2-40B4-BE49-F238E27FC236}">
                <a16:creationId xmlns:a16="http://schemas.microsoft.com/office/drawing/2014/main" id="{50E3FA73-5520-F443-BB28-D0E234EA94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24" r="-2"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ndian 'Istory: &quot;Krishna breaks His own promise&quot;">
            <a:extLst>
              <a:ext uri="{FF2B5EF4-FFF2-40B4-BE49-F238E27FC236}">
                <a16:creationId xmlns:a16="http://schemas.microsoft.com/office/drawing/2014/main" id="{8B7375A4-0BE7-124E-BA63-7BDA2184B9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80" r="18203" b="1"/>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hismadeva's Instructions on his death bed of arrows">
            <a:extLst>
              <a:ext uri="{FF2B5EF4-FFF2-40B4-BE49-F238E27FC236}">
                <a16:creationId xmlns:a16="http://schemas.microsoft.com/office/drawing/2014/main" id="{8C488E41-0AAD-7D45-8209-C67249034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69" r="-1" b="2507"/>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4604" name="Rectangle 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F4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CA020F-A35C-4744-B9C6-24A452981088}"/>
              </a:ext>
            </a:extLst>
          </p:cNvPr>
          <p:cNvSpPr>
            <a:spLocks noGrp="1"/>
          </p:cNvSpPr>
          <p:nvPr>
            <p:ph type="title"/>
          </p:nvPr>
        </p:nvSpPr>
        <p:spPr>
          <a:xfrm>
            <a:off x="6491653" y="3799272"/>
            <a:ext cx="5193748" cy="637124"/>
          </a:xfrm>
        </p:spPr>
        <p:txBody>
          <a:bodyPr>
            <a:normAutofit/>
          </a:bodyPr>
          <a:lstStyle/>
          <a:p>
            <a:r>
              <a:rPr lang="en-US" sz="3200" dirty="0">
                <a:solidFill>
                  <a:srgbClr val="FFFFFF"/>
                </a:solidFill>
              </a:rPr>
              <a:t>Life of </a:t>
            </a:r>
            <a:r>
              <a:rPr lang="en-US" sz="3200" dirty="0" err="1">
                <a:solidFill>
                  <a:srgbClr val="FFFFFF"/>
                </a:solidFill>
              </a:rPr>
              <a:t>Bhishma</a:t>
            </a:r>
            <a:r>
              <a:rPr lang="en-US" sz="3200" dirty="0">
                <a:solidFill>
                  <a:srgbClr val="FFFFFF"/>
                </a:solidFill>
              </a:rPr>
              <a:t> Deva</a:t>
            </a:r>
          </a:p>
        </p:txBody>
      </p:sp>
      <p:sp>
        <p:nvSpPr>
          <p:cNvPr id="3" name="Content Placeholder 2">
            <a:extLst>
              <a:ext uri="{FF2B5EF4-FFF2-40B4-BE49-F238E27FC236}">
                <a16:creationId xmlns:a16="http://schemas.microsoft.com/office/drawing/2014/main" id="{2DAE38F2-F212-4B4E-A608-222C141BF2A4}"/>
              </a:ext>
            </a:extLst>
          </p:cNvPr>
          <p:cNvSpPr>
            <a:spLocks noGrp="1"/>
          </p:cNvSpPr>
          <p:nvPr>
            <p:ph idx="1"/>
          </p:nvPr>
        </p:nvSpPr>
        <p:spPr>
          <a:xfrm>
            <a:off x="6479648" y="4510585"/>
            <a:ext cx="5366610" cy="1758732"/>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3510398549"/>
      </p:ext>
    </p:extLst>
  </p:cSld>
  <p:clrMapOvr>
    <a:overrideClrMapping bg1="dk1" tx1="lt1" bg2="dk2" tx2="lt2" accent1="accent1" accent2="accent2" accent3="accent3" accent4="accent4" accent5="accent5" accent6="accent6" hlink="hlink" folHlink="folHlink"/>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9" name="Rectangle 76">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ow Pandavas saved at Lakshagriha ( The lacquer house) – Indian mythology">
            <a:extLst>
              <a:ext uri="{FF2B5EF4-FFF2-40B4-BE49-F238E27FC236}">
                <a16:creationId xmlns:a16="http://schemas.microsoft.com/office/drawing/2014/main" id="{B8116DB8-926F-A043-819A-3947A3E76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4"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6632" name="Picture 8" descr="YAKSHA PRASNALU - A dialogue between Yudhishtir and Yaksha - Namaste and  Welcome">
            <a:extLst>
              <a:ext uri="{FF2B5EF4-FFF2-40B4-BE49-F238E27FC236}">
                <a16:creationId xmlns:a16="http://schemas.microsoft.com/office/drawing/2014/main" id="{AABA0DF2-F49B-B446-9907-0EAE63AF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r="1"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6626" name="Picture 2" descr="ISKCON News: Draupadi – Dishonored Yet Honorable [Article]">
            <a:extLst>
              <a:ext uri="{FF2B5EF4-FFF2-40B4-BE49-F238E27FC236}">
                <a16:creationId xmlns:a16="http://schemas.microsoft.com/office/drawing/2014/main" id="{48DA11F2-3656-8342-8912-8934DF2BC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1" r="-2" b="-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6640" name="Freeform: Shape 78">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641" name="Freeform: Shape 80">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222F75-03DA-304E-94DC-FCC9ACE88CD4}"/>
              </a:ext>
            </a:extLst>
          </p:cNvPr>
          <p:cNvSpPr>
            <a:spLocks noGrp="1"/>
          </p:cNvSpPr>
          <p:nvPr>
            <p:ph type="title"/>
          </p:nvPr>
        </p:nvSpPr>
        <p:spPr>
          <a:xfrm>
            <a:off x="448056" y="685800"/>
            <a:ext cx="2807208" cy="1325563"/>
          </a:xfrm>
        </p:spPr>
        <p:txBody>
          <a:bodyPr>
            <a:normAutofit/>
          </a:bodyPr>
          <a:lstStyle/>
          <a:p>
            <a:r>
              <a:rPr lang="en-US" sz="2800" dirty="0"/>
              <a:t>Trials in life of </a:t>
            </a:r>
            <a:r>
              <a:rPr lang="en-US" sz="2800" dirty="0" err="1"/>
              <a:t>Pandavas</a:t>
            </a:r>
            <a:endParaRPr lang="en-US" sz="2800" dirty="0"/>
          </a:p>
        </p:txBody>
      </p:sp>
      <p:sp>
        <p:nvSpPr>
          <p:cNvPr id="26642" name="Rectangle 82">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3" name="Rectangle 8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BA0A5B-AAD0-AD40-BBB8-915520E35D79}"/>
              </a:ext>
            </a:extLst>
          </p:cNvPr>
          <p:cNvSpPr>
            <a:spLocks noGrp="1"/>
          </p:cNvSpPr>
          <p:nvPr>
            <p:ph idx="1"/>
          </p:nvPr>
        </p:nvSpPr>
        <p:spPr>
          <a:xfrm>
            <a:off x="448056" y="2258568"/>
            <a:ext cx="2807208" cy="4231684"/>
          </a:xfrm>
        </p:spPr>
        <p:txBody>
          <a:bodyPr>
            <a:noAutofit/>
          </a:bodyPr>
          <a:lstStyle/>
          <a:p>
            <a:pPr marL="0" indent="0">
              <a:buNone/>
            </a:pPr>
            <a:r>
              <a:rPr lang="en-US" sz="1400" dirty="0"/>
              <a:t>Oh, what terrible sufferings and what terrible injustices you good souls suffer for being the sons of religion personified. You did not deserve to remain alive under those tribulations, yet you were protected by the </a:t>
            </a:r>
            <a:r>
              <a:rPr lang="en-US" sz="1400" dirty="0" err="1"/>
              <a:t>brāhmaṇas</a:t>
            </a:r>
            <a:r>
              <a:rPr lang="en-US" sz="1400" dirty="0"/>
              <a:t>, God and religion. </a:t>
            </a:r>
          </a:p>
          <a:p>
            <a:pPr marL="0" indent="0">
              <a:buNone/>
            </a:pPr>
            <a:r>
              <a:rPr lang="en-US" sz="1400" dirty="0"/>
              <a:t>As far as my daughter-in-law </a:t>
            </a:r>
            <a:r>
              <a:rPr lang="en-US" sz="1400" dirty="0" err="1"/>
              <a:t>Kuntī</a:t>
            </a:r>
            <a:r>
              <a:rPr lang="en-US" sz="1400" dirty="0"/>
              <a:t> is concerned, upon the great General </a:t>
            </a:r>
            <a:r>
              <a:rPr lang="en-US" sz="1400" dirty="0" err="1"/>
              <a:t>Pāṇḍu’s</a:t>
            </a:r>
            <a:r>
              <a:rPr lang="en-US" sz="1400" dirty="0"/>
              <a:t> death, she became a widow with many children, and therefore she suffered greatly. And when you were grown up she suffered a great deal also because of your actions.</a:t>
            </a:r>
          </a:p>
          <a:p>
            <a:pPr marL="0" indent="0">
              <a:buNone/>
            </a:pPr>
            <a:r>
              <a:rPr lang="en-US" sz="1400" dirty="0"/>
              <a:t>In my opinion, this is all due to inevitable time, under whose control everyone in every planet is carried, just as the clouds are carried by the wind. [SB 1.9.12-14]</a:t>
            </a:r>
          </a:p>
          <a:p>
            <a:pPr marL="0" indent="0">
              <a:buNone/>
            </a:pPr>
            <a:endParaRPr lang="en-US" sz="1400" dirty="0"/>
          </a:p>
        </p:txBody>
      </p:sp>
    </p:spTree>
    <p:extLst>
      <p:ext uri="{BB962C8B-B14F-4D97-AF65-F5344CB8AC3E}">
        <p14:creationId xmlns:p14="http://schemas.microsoft.com/office/powerpoint/2010/main" val="4176705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55D7B6-E264-1C41-939D-2D4183A9623F}"/>
              </a:ext>
            </a:extLst>
          </p:cNvPr>
          <p:cNvSpPr>
            <a:spLocks noGrp="1"/>
          </p:cNvSpPr>
          <p:nvPr>
            <p:ph type="title"/>
          </p:nvPr>
        </p:nvSpPr>
        <p:spPr>
          <a:xfrm>
            <a:off x="4965430" y="629268"/>
            <a:ext cx="6586491" cy="1286160"/>
          </a:xfrm>
        </p:spPr>
        <p:txBody>
          <a:bodyPr anchor="b">
            <a:normAutofit/>
          </a:bodyPr>
          <a:lstStyle/>
          <a:p>
            <a:r>
              <a:rPr lang="en-US" dirty="0"/>
              <a:t>Meditation on Lord [15-19]</a:t>
            </a:r>
          </a:p>
        </p:txBody>
      </p:sp>
      <p:sp>
        <p:nvSpPr>
          <p:cNvPr id="3" name="Content Placeholder 2">
            <a:extLst>
              <a:ext uri="{FF2B5EF4-FFF2-40B4-BE49-F238E27FC236}">
                <a16:creationId xmlns:a16="http://schemas.microsoft.com/office/drawing/2014/main" id="{147957BD-ABCF-3C49-9733-26533D59DCA0}"/>
              </a:ext>
            </a:extLst>
          </p:cNvPr>
          <p:cNvSpPr>
            <a:spLocks noGrp="1"/>
          </p:cNvSpPr>
          <p:nvPr>
            <p:ph idx="1"/>
          </p:nvPr>
        </p:nvSpPr>
        <p:spPr>
          <a:xfrm>
            <a:off x="4965431" y="2438400"/>
            <a:ext cx="6586489" cy="3785419"/>
          </a:xfrm>
        </p:spPr>
        <p:txBody>
          <a:bodyPr>
            <a:normAutofit/>
          </a:bodyPr>
          <a:lstStyle/>
          <a:p>
            <a:pPr marL="514350" indent="-514350">
              <a:buFont typeface="+mj-lt"/>
              <a:buAutoNum type="arabicPeriod" startAt="15"/>
            </a:pPr>
            <a:r>
              <a:rPr lang="en-US" sz="1400" b="1"/>
              <a:t>After that, under the shadow of a banyan tree in an uninhabited forest I began to meditate upon the Supersoul situated within, using my intelligence, as I had learned from liberated souls.</a:t>
            </a:r>
          </a:p>
          <a:p>
            <a:pPr marL="514350" indent="-514350">
              <a:buFont typeface="+mj-lt"/>
              <a:buAutoNum type="arabicPeriod" startAt="15"/>
            </a:pPr>
            <a:r>
              <a:rPr lang="en-US" sz="1400" b="1"/>
              <a:t>As soon as I began to meditate upon the lotus feet of the Personality of Godhead with my mind transformed in transcendental love, tears rolled down my eyes, and without delay the Personality of Godhead, Śrī Kṛṣṇa, appeared on the lotus of my heart.</a:t>
            </a:r>
          </a:p>
          <a:p>
            <a:pPr marL="514350" indent="-514350">
              <a:buFont typeface="+mj-lt"/>
              <a:buAutoNum type="arabicPeriod" startAt="15"/>
            </a:pPr>
            <a:r>
              <a:rPr lang="en-US" sz="1400" b="1"/>
              <a:t>O Vyāsadeva, at that time, being exceedingly overpowered by feelings of happiness, every part of my body became separately enlivened. Being absorbed in an ocean of ecstasy, I could not see both myself and the Lord.</a:t>
            </a:r>
          </a:p>
          <a:p>
            <a:pPr marL="514350" indent="-514350">
              <a:buFont typeface="+mj-lt"/>
              <a:buAutoNum type="arabicPeriod" startAt="15"/>
            </a:pPr>
            <a:r>
              <a:rPr lang="en-US" sz="1400" b="1"/>
              <a:t>The transcendental form of the Lord, as it is, satisfies the mind’s desire and at once erases all mental incongruities. Upon losing that form, I suddenly got up, being perturbed, as is usual when one loses that which is desirable.</a:t>
            </a:r>
          </a:p>
          <a:p>
            <a:pPr marL="514350" indent="-514350">
              <a:buFont typeface="+mj-lt"/>
              <a:buAutoNum type="arabicPeriod" startAt="15"/>
            </a:pPr>
            <a:r>
              <a:rPr lang="en-US" sz="1400" b="1"/>
              <a:t>I desired to see again that transcendental form of the Lord, but despite my attempts to concentrate upon the heart with eagerness to view the form again, I could not see Him any more, and thus dissatisfied, I was very much aggrieved.</a:t>
            </a:r>
            <a:endParaRPr lang="en-US" sz="1400"/>
          </a:p>
        </p:txBody>
      </p:sp>
      <p:pic>
        <p:nvPicPr>
          <p:cNvPr id="4" name="Picture 2" descr="Chapter 4: Narayan speaks to Narada | srimadbhagavatamblog">
            <a:extLst>
              <a:ext uri="{FF2B5EF4-FFF2-40B4-BE49-F238E27FC236}">
                <a16:creationId xmlns:a16="http://schemas.microsoft.com/office/drawing/2014/main" id="{F7C3AE8C-AB8F-5846-9168-F928BC4760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29" r="553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B2884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862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Arc 79">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EF3A28AD-2E6E-4F4F-B776-5DC043B2344B}"/>
              </a:ext>
            </a:extLst>
          </p:cNvPr>
          <p:cNvSpPr>
            <a:spLocks noGrp="1"/>
          </p:cNvSpPr>
          <p:nvPr>
            <p:ph type="title"/>
          </p:nvPr>
        </p:nvSpPr>
        <p:spPr>
          <a:xfrm>
            <a:off x="4184542" y="486184"/>
            <a:ext cx="7363990" cy="1325563"/>
          </a:xfrm>
        </p:spPr>
        <p:txBody>
          <a:bodyPr>
            <a:normAutofit/>
          </a:bodyPr>
          <a:lstStyle/>
          <a:p>
            <a:r>
              <a:rPr lang="en-US"/>
              <a:t>Lord Spoke [20-24]</a:t>
            </a:r>
          </a:p>
        </p:txBody>
      </p:sp>
      <p:pic>
        <p:nvPicPr>
          <p:cNvPr id="14338" name="Picture 2" descr="iskcon krishna paintings - Google Search | Lord krishna, Krishna, Iskcon  krishna">
            <a:extLst>
              <a:ext uri="{FF2B5EF4-FFF2-40B4-BE49-F238E27FC236}">
                <a16:creationId xmlns:a16="http://schemas.microsoft.com/office/drawing/2014/main" id="{8F2C454E-0A84-8C4E-BAD7-02A063227D3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75" r="3" b="14878"/>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4" name="Picture 4" descr="Why is Krishna's complexion depicted as blue when he is actually black? -  Quora">
            <a:extLst>
              <a:ext uri="{FF2B5EF4-FFF2-40B4-BE49-F238E27FC236}">
                <a16:creationId xmlns:a16="http://schemas.microsoft.com/office/drawing/2014/main" id="{518E7C61-1812-5B43-9DDA-8DF36DB578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749" r="2253" b="3"/>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8150921-DB4B-EF4D-AFBE-F76775E71A32}"/>
              </a:ext>
            </a:extLst>
          </p:cNvPr>
          <p:cNvSpPr>
            <a:spLocks noGrp="1"/>
          </p:cNvSpPr>
          <p:nvPr>
            <p:ph idx="1"/>
          </p:nvPr>
        </p:nvSpPr>
        <p:spPr>
          <a:xfrm>
            <a:off x="4184542" y="1946684"/>
            <a:ext cx="7363990" cy="4351338"/>
          </a:xfrm>
        </p:spPr>
        <p:txBody>
          <a:bodyPr>
            <a:normAutofit/>
          </a:bodyPr>
          <a:lstStyle/>
          <a:p>
            <a:pPr marL="514350" indent="-514350">
              <a:buFont typeface="+mj-lt"/>
              <a:buAutoNum type="arabicPeriod" startAt="20"/>
            </a:pPr>
            <a:r>
              <a:rPr lang="en-US" sz="1500" b="1"/>
              <a:t>Seeing my attempts in that lonely place, the Personality of Godhead, who is transcendental to all mundane description, spoke to me with gravity and pleasing words, just to mitigate my grief.</a:t>
            </a:r>
          </a:p>
          <a:p>
            <a:pPr marL="514350" indent="-514350">
              <a:buFont typeface="+mj-lt"/>
              <a:buAutoNum type="arabicPeriod" startAt="20"/>
            </a:pPr>
            <a:r>
              <a:rPr lang="en-US" sz="1500" b="1"/>
              <a:t>O Nārada [the Lord spoke], I regret that during this lifetime you will not be able to see Me anymore. </a:t>
            </a:r>
            <a:r>
              <a:rPr lang="en-US" sz="1500" b="1">
                <a:highlight>
                  <a:srgbClr val="FFFF00"/>
                </a:highlight>
              </a:rPr>
              <a:t>Those who are incomplete in service and who are not completely free from all material taints can hardly see Me</a:t>
            </a:r>
            <a:r>
              <a:rPr lang="en-US" sz="1500" b="1"/>
              <a:t>.</a:t>
            </a:r>
          </a:p>
          <a:p>
            <a:pPr marL="514350" indent="-514350">
              <a:buFont typeface="+mj-lt"/>
              <a:buAutoNum type="arabicPeriod" startAt="20"/>
            </a:pPr>
            <a:r>
              <a:rPr lang="en-US" sz="1500" b="1"/>
              <a:t>O virtuous one, </a:t>
            </a:r>
            <a:r>
              <a:rPr lang="en-US" sz="1500" b="1">
                <a:highlight>
                  <a:srgbClr val="FFFF00"/>
                </a:highlight>
              </a:rPr>
              <a:t>you have only once seen My person, and this is just to increase your desire for Me</a:t>
            </a:r>
            <a:r>
              <a:rPr lang="en-US" sz="1500" b="1"/>
              <a:t>, because the </a:t>
            </a:r>
            <a:r>
              <a:rPr lang="en-US" sz="1500" b="1">
                <a:highlight>
                  <a:srgbClr val="FFFF00"/>
                </a:highlight>
              </a:rPr>
              <a:t>more you hanker for Me, the more you will be freed from all material desires</a:t>
            </a:r>
            <a:r>
              <a:rPr lang="en-US" sz="1500" b="1"/>
              <a:t>.</a:t>
            </a:r>
          </a:p>
          <a:p>
            <a:pPr marL="514350" indent="-514350">
              <a:buFont typeface="+mj-lt"/>
              <a:buAutoNum type="arabicPeriod" startAt="20"/>
            </a:pPr>
            <a:r>
              <a:rPr lang="en-US" sz="1500" b="1">
                <a:highlight>
                  <a:srgbClr val="FFFF00"/>
                </a:highlight>
              </a:rPr>
              <a:t>By service of the Absolute Truth, even for a few days, a devotee attains firm and fixed intelligence in Me. Consequently he goes on to become My associate in the transcendental world after giving up the present deplorable material worlds</a:t>
            </a:r>
            <a:r>
              <a:rPr lang="en-US" sz="1500" b="1"/>
              <a:t>.</a:t>
            </a:r>
          </a:p>
          <a:p>
            <a:pPr marL="514350" indent="-514350">
              <a:buFont typeface="+mj-lt"/>
              <a:buAutoNum type="arabicPeriod" startAt="20"/>
            </a:pPr>
            <a:r>
              <a:rPr lang="en-US" sz="1500" b="1"/>
              <a:t>Intelligence engaged in My devotion cannot be thwarted at any time. Even at the time of creation, as well as at the time of annihilation, </a:t>
            </a:r>
            <a:r>
              <a:rPr lang="en-US" sz="1500" b="1">
                <a:highlight>
                  <a:srgbClr val="FFFF00"/>
                </a:highlight>
              </a:rPr>
              <a:t>your remembrance will continue by My mercy</a:t>
            </a:r>
            <a:r>
              <a:rPr lang="en-US" sz="1500" b="1"/>
              <a:t>.</a:t>
            </a:r>
            <a:endParaRPr lang="en-US" sz="1500"/>
          </a:p>
        </p:txBody>
      </p:sp>
    </p:spTree>
    <p:extLst>
      <p:ext uri="{BB962C8B-B14F-4D97-AF65-F5344CB8AC3E}">
        <p14:creationId xmlns:p14="http://schemas.microsoft.com/office/powerpoint/2010/main" val="7405864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5897CCA-486C-491C-B4C1-5E5C95A8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078D60-EEDD-2B4B-8200-3E2343679BFF}"/>
              </a:ext>
            </a:extLst>
          </p:cNvPr>
          <p:cNvSpPr>
            <a:spLocks noGrp="1"/>
          </p:cNvSpPr>
          <p:nvPr>
            <p:ph type="title"/>
          </p:nvPr>
        </p:nvSpPr>
        <p:spPr>
          <a:xfrm>
            <a:off x="831988" y="385475"/>
            <a:ext cx="6356606" cy="1079116"/>
          </a:xfrm>
        </p:spPr>
        <p:txBody>
          <a:bodyPr>
            <a:normAutofit/>
          </a:bodyPr>
          <a:lstStyle/>
          <a:p>
            <a:r>
              <a:rPr lang="en-US" sz="4000" dirty="0"/>
              <a:t>Transcendental Journey</a:t>
            </a:r>
            <a:br>
              <a:rPr lang="en-US" sz="4000" dirty="0"/>
            </a:br>
            <a:r>
              <a:rPr lang="en-US" sz="1800" dirty="0"/>
              <a:t>[25-29]</a:t>
            </a:r>
          </a:p>
        </p:txBody>
      </p:sp>
      <p:sp>
        <p:nvSpPr>
          <p:cNvPr id="3" name="Content Placeholder 2">
            <a:extLst>
              <a:ext uri="{FF2B5EF4-FFF2-40B4-BE49-F238E27FC236}">
                <a16:creationId xmlns:a16="http://schemas.microsoft.com/office/drawing/2014/main" id="{EC8E5EAF-A263-E842-986E-CFB7036018F4}"/>
              </a:ext>
            </a:extLst>
          </p:cNvPr>
          <p:cNvSpPr>
            <a:spLocks noGrp="1"/>
          </p:cNvSpPr>
          <p:nvPr>
            <p:ph idx="1"/>
          </p:nvPr>
        </p:nvSpPr>
        <p:spPr>
          <a:xfrm>
            <a:off x="831987" y="1356102"/>
            <a:ext cx="6358432" cy="4772985"/>
          </a:xfrm>
        </p:spPr>
        <p:txBody>
          <a:bodyPr>
            <a:noAutofit/>
          </a:bodyPr>
          <a:lstStyle/>
          <a:p>
            <a:pPr marL="514350" indent="-514350">
              <a:buFont typeface="+mj-lt"/>
              <a:buAutoNum type="arabicPeriod" startAt="25"/>
            </a:pPr>
            <a:r>
              <a:rPr lang="en-US" sz="1600" b="1" dirty="0"/>
              <a:t>Then that supreme authority, personified by sound and unseen by eyes, but most wonderful, stopped speaking. Feeling a sense of gratitude, I offered my </a:t>
            </a:r>
            <a:r>
              <a:rPr lang="en-US" sz="1600" b="1" dirty="0" err="1"/>
              <a:t>obeisances</a:t>
            </a:r>
            <a:r>
              <a:rPr lang="en-US" sz="1600" b="1" dirty="0"/>
              <a:t> unto Him, bowing my head.</a:t>
            </a:r>
          </a:p>
          <a:p>
            <a:pPr marL="514350" indent="-514350">
              <a:buFont typeface="+mj-lt"/>
              <a:buAutoNum type="arabicPeriod" startAt="25"/>
            </a:pPr>
            <a:r>
              <a:rPr lang="en-US" sz="1600" b="1" dirty="0"/>
              <a:t>Thus I began chanting the holy name and fame of the Lord by repeated recitation, ignoring all the formalities of the material world. </a:t>
            </a:r>
            <a:r>
              <a:rPr lang="en-US" sz="1600" b="1" dirty="0">
                <a:highlight>
                  <a:srgbClr val="FFFF00"/>
                </a:highlight>
              </a:rPr>
              <a:t>Such chanting and remembering of the transcendental pastimes of the Lord are benedictory</a:t>
            </a:r>
            <a:r>
              <a:rPr lang="en-US" sz="1600" b="1" dirty="0"/>
              <a:t>. So doing, I traveled all over the earth, fully satisfied, humble and unenvious.</a:t>
            </a:r>
          </a:p>
          <a:p>
            <a:pPr marL="514350" indent="-514350">
              <a:buFont typeface="+mj-lt"/>
              <a:buAutoNum type="arabicPeriod" startAt="25"/>
            </a:pPr>
            <a:r>
              <a:rPr lang="en-US" sz="1600" b="1" dirty="0"/>
              <a:t>And so, O </a:t>
            </a:r>
            <a:r>
              <a:rPr lang="en-US" sz="1600" b="1" dirty="0" err="1"/>
              <a:t>Brāhmaṇa</a:t>
            </a:r>
            <a:r>
              <a:rPr lang="en-US" sz="1600" b="1" dirty="0"/>
              <a:t> </a:t>
            </a:r>
            <a:r>
              <a:rPr lang="en-US" sz="1600" b="1" dirty="0" err="1"/>
              <a:t>Vyāsadeva</a:t>
            </a:r>
            <a:r>
              <a:rPr lang="en-US" sz="1600" b="1" dirty="0"/>
              <a:t>, in due course of time I, who was </a:t>
            </a:r>
            <a:r>
              <a:rPr lang="en-US" sz="1600" b="1" dirty="0">
                <a:highlight>
                  <a:srgbClr val="FFFF00"/>
                </a:highlight>
              </a:rPr>
              <a:t>fully absorbed in thinking of </a:t>
            </a:r>
            <a:r>
              <a:rPr lang="en-US" sz="1600" b="1" dirty="0" err="1">
                <a:highlight>
                  <a:srgbClr val="FFFF00"/>
                </a:highlight>
              </a:rPr>
              <a:t>Kṛṣṇa</a:t>
            </a:r>
            <a:r>
              <a:rPr lang="en-US" sz="1600" b="1" dirty="0">
                <a:highlight>
                  <a:srgbClr val="FFFF00"/>
                </a:highlight>
              </a:rPr>
              <a:t> and who therefore had no attachments, being completely freed from all material taints, met with death, as lightning and illumination occur simultaneously</a:t>
            </a:r>
            <a:r>
              <a:rPr lang="en-US" sz="1600" b="1" dirty="0"/>
              <a:t>.</a:t>
            </a:r>
          </a:p>
          <a:p>
            <a:pPr marL="514350" indent="-514350">
              <a:buFont typeface="+mj-lt"/>
              <a:buAutoNum type="arabicPeriod" startAt="25"/>
            </a:pPr>
            <a:r>
              <a:rPr lang="en-US" sz="1600" b="1" dirty="0"/>
              <a:t>Having been </a:t>
            </a:r>
            <a:r>
              <a:rPr lang="en-US" sz="1600" b="1" dirty="0">
                <a:highlight>
                  <a:srgbClr val="FFFF00"/>
                </a:highlight>
              </a:rPr>
              <a:t>awarded a transcendental body befitting an associate of the Personality of Godhead</a:t>
            </a:r>
            <a:r>
              <a:rPr lang="en-US" sz="1600" b="1" dirty="0"/>
              <a:t>, I quit the body made of five material elements, and thus all acquired fruitive results of work [karma] stopped.</a:t>
            </a:r>
          </a:p>
          <a:p>
            <a:pPr marL="514350" indent="-514350">
              <a:buFont typeface="+mj-lt"/>
              <a:buAutoNum type="arabicPeriod" startAt="25"/>
            </a:pPr>
            <a:r>
              <a:rPr lang="en-US" sz="1600" b="1" dirty="0"/>
              <a:t>At the end of the millennium, when the Personality of Godhead, Lord </a:t>
            </a:r>
            <a:r>
              <a:rPr lang="en-US" sz="1600" b="1" dirty="0" err="1"/>
              <a:t>Nārāyaṇa</a:t>
            </a:r>
            <a:r>
              <a:rPr lang="en-US" sz="1600" b="1" dirty="0"/>
              <a:t>, lay down within the water of devastation, </a:t>
            </a:r>
            <a:r>
              <a:rPr lang="en-US" sz="1600" b="1" dirty="0" err="1"/>
              <a:t>Brahmā</a:t>
            </a:r>
            <a:r>
              <a:rPr lang="en-US" sz="1600" b="1" dirty="0"/>
              <a:t> began to enter into Him along with all creative elements, and I also entered through His breathing.</a:t>
            </a:r>
          </a:p>
          <a:p>
            <a:endParaRPr lang="en-US" sz="1600" dirty="0"/>
          </a:p>
        </p:txBody>
      </p:sp>
      <p:pic>
        <p:nvPicPr>
          <p:cNvPr id="4" name="Picture 2" descr="Desire Nothing But Bhakti by His Divine Grace A.C. Bhaktivedanta Swami  Prabhupada – Back To Godhead">
            <a:extLst>
              <a:ext uri="{FF2B5EF4-FFF2-40B4-BE49-F238E27FC236}">
                <a16:creationId xmlns:a16="http://schemas.microsoft.com/office/drawing/2014/main" id="{67390D30-8C23-0B4C-BFD6-973F62965A9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739" b="2"/>
          <a:stretch/>
        </p:blipFill>
        <p:spPr bwMode="auto">
          <a:xfrm>
            <a:off x="7556409" y="557190"/>
            <a:ext cx="3995928" cy="5571896"/>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312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4" name="Rectangle 73">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Arc 75">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69C3AD5F-A894-5247-A05E-8F2EDD1704F8}"/>
              </a:ext>
            </a:extLst>
          </p:cNvPr>
          <p:cNvSpPr>
            <a:spLocks noGrp="1"/>
          </p:cNvSpPr>
          <p:nvPr>
            <p:ph type="title"/>
          </p:nvPr>
        </p:nvSpPr>
        <p:spPr>
          <a:xfrm>
            <a:off x="4184542" y="486184"/>
            <a:ext cx="7363990" cy="1325563"/>
          </a:xfrm>
        </p:spPr>
        <p:txBody>
          <a:bodyPr>
            <a:normAutofit/>
          </a:bodyPr>
          <a:lstStyle/>
          <a:p>
            <a:r>
              <a:rPr lang="en-US" dirty="0" err="1"/>
              <a:t>Narada</a:t>
            </a:r>
            <a:r>
              <a:rPr lang="en-US" dirty="0"/>
              <a:t> Advice</a:t>
            </a:r>
          </a:p>
        </p:txBody>
      </p:sp>
      <p:pic>
        <p:nvPicPr>
          <p:cNvPr id="7170" name="Picture 2" descr="Discipline: A Prerequisite to Krishna Consciousness | Hinduism art, Srila  prabhupada, Spiritual art">
            <a:extLst>
              <a:ext uri="{FF2B5EF4-FFF2-40B4-BE49-F238E27FC236}">
                <a16:creationId xmlns:a16="http://schemas.microsoft.com/office/drawing/2014/main" id="{AA94B110-061F-F142-81A2-24CD6BC09B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 b="19753"/>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2" descr="Devrishi Narad (Part One)">
            <a:extLst>
              <a:ext uri="{FF2B5EF4-FFF2-40B4-BE49-F238E27FC236}">
                <a16:creationId xmlns:a16="http://schemas.microsoft.com/office/drawing/2014/main" id="{4BB9BA85-F9FF-1448-80DB-6DBFE1862C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71" r="15576" b="-5"/>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2CD44D7-2135-4942-A80E-2E1E842111B5}"/>
              </a:ext>
            </a:extLst>
          </p:cNvPr>
          <p:cNvSpPr>
            <a:spLocks noGrp="1"/>
          </p:cNvSpPr>
          <p:nvPr>
            <p:ph idx="1"/>
          </p:nvPr>
        </p:nvSpPr>
        <p:spPr>
          <a:xfrm>
            <a:off x="4184542" y="1534332"/>
            <a:ext cx="7363990" cy="4763690"/>
          </a:xfrm>
        </p:spPr>
        <p:txBody>
          <a:bodyPr>
            <a:noAutofit/>
          </a:bodyPr>
          <a:lstStyle/>
          <a:p>
            <a:pPr marL="514350" indent="-514350">
              <a:buFont typeface="+mj-lt"/>
              <a:buAutoNum type="arabicPeriod" startAt="30"/>
            </a:pPr>
            <a:r>
              <a:rPr lang="en-US" sz="1600" b="1" dirty="0"/>
              <a:t>After 4,300,000,000 solar years, when </a:t>
            </a:r>
            <a:r>
              <a:rPr lang="en-US" sz="1600" b="1" dirty="0" err="1"/>
              <a:t>Brahmā</a:t>
            </a:r>
            <a:r>
              <a:rPr lang="en-US" sz="1600" b="1" dirty="0"/>
              <a:t> awoke to create again by the will of the Lord, all the </a:t>
            </a:r>
            <a:r>
              <a:rPr lang="en-US" sz="1600" b="1" dirty="0" err="1"/>
              <a:t>ṛṣis</a:t>
            </a:r>
            <a:r>
              <a:rPr lang="en-US" sz="1600" b="1" dirty="0"/>
              <a:t> like </a:t>
            </a:r>
            <a:r>
              <a:rPr lang="en-US" sz="1600" b="1" dirty="0" err="1"/>
              <a:t>Marīci</a:t>
            </a:r>
            <a:r>
              <a:rPr lang="en-US" sz="1600" b="1" dirty="0"/>
              <a:t>, </a:t>
            </a:r>
            <a:r>
              <a:rPr lang="en-US" sz="1600" b="1" dirty="0" err="1"/>
              <a:t>Aṅgirā</a:t>
            </a:r>
            <a:r>
              <a:rPr lang="en-US" sz="1600" b="1" dirty="0"/>
              <a:t>, </a:t>
            </a:r>
            <a:r>
              <a:rPr lang="en-US" sz="1600" b="1" dirty="0" err="1"/>
              <a:t>Atri</a:t>
            </a:r>
            <a:r>
              <a:rPr lang="en-US" sz="1600" b="1" dirty="0"/>
              <a:t> and so on were created from the transcendental body of the Lord, and I also appeared along with them.</a:t>
            </a:r>
          </a:p>
          <a:p>
            <a:pPr marL="514350" indent="-514350">
              <a:buFont typeface="+mj-lt"/>
              <a:buAutoNum type="arabicPeriod" startAt="30"/>
            </a:pPr>
            <a:r>
              <a:rPr lang="en-US" sz="1600" b="1" dirty="0"/>
              <a:t>Since then, by the grace of the almighty </a:t>
            </a:r>
            <a:r>
              <a:rPr lang="en-US" sz="1600" b="1" dirty="0" err="1"/>
              <a:t>Viṣṇu</a:t>
            </a:r>
            <a:r>
              <a:rPr lang="en-US" sz="1600" b="1" dirty="0"/>
              <a:t>, I travel everywhere without restriction both in the transcendental world and in the three divisions of the material world. This is because</a:t>
            </a:r>
            <a:r>
              <a:rPr lang="en-US" sz="1600" b="1" dirty="0">
                <a:highlight>
                  <a:srgbClr val="FFFF00"/>
                </a:highlight>
              </a:rPr>
              <a:t> I am fixed in unbroken devotional service of the Lord</a:t>
            </a:r>
            <a:r>
              <a:rPr lang="en-US" sz="1600" b="1" dirty="0"/>
              <a:t>.</a:t>
            </a:r>
          </a:p>
          <a:p>
            <a:pPr marL="514350" indent="-514350">
              <a:buFont typeface="+mj-lt"/>
              <a:buAutoNum type="arabicPeriod" startAt="30"/>
            </a:pPr>
            <a:r>
              <a:rPr lang="en-US" sz="1600" b="1" dirty="0"/>
              <a:t>And thus I travel, constantly </a:t>
            </a:r>
            <a:r>
              <a:rPr lang="en-US" sz="1600" b="1" dirty="0">
                <a:highlight>
                  <a:srgbClr val="FFFF00"/>
                </a:highlight>
              </a:rPr>
              <a:t>singing the transcendental message of the glories of the Lord</a:t>
            </a:r>
            <a:r>
              <a:rPr lang="en-US" sz="1600" b="1" dirty="0"/>
              <a:t>, vibrating this instrument called a </a:t>
            </a:r>
            <a:r>
              <a:rPr lang="en-US" sz="1600" b="1" dirty="0" err="1"/>
              <a:t>vīṇā</a:t>
            </a:r>
            <a:r>
              <a:rPr lang="en-US" sz="1600" b="1" dirty="0"/>
              <a:t>, which is charged with transcendental sound and which was given to me by Lord </a:t>
            </a:r>
            <a:r>
              <a:rPr lang="en-US" sz="1600" b="1" dirty="0" err="1"/>
              <a:t>Kṛṣṇa</a:t>
            </a:r>
            <a:r>
              <a:rPr lang="en-US" sz="1600" b="1" dirty="0"/>
              <a:t>.</a:t>
            </a:r>
          </a:p>
          <a:p>
            <a:pPr marL="514350" indent="-514350">
              <a:buFont typeface="+mj-lt"/>
              <a:buAutoNum type="arabicPeriod" startAt="30"/>
            </a:pPr>
            <a:r>
              <a:rPr lang="en-US" sz="1600" b="1" dirty="0"/>
              <a:t>The Supreme Lord </a:t>
            </a:r>
            <a:r>
              <a:rPr lang="en-US" sz="1600" b="1" dirty="0" err="1"/>
              <a:t>Śrī</a:t>
            </a:r>
            <a:r>
              <a:rPr lang="en-US" sz="1600" b="1" dirty="0"/>
              <a:t> </a:t>
            </a:r>
            <a:r>
              <a:rPr lang="en-US" sz="1600" b="1" dirty="0" err="1"/>
              <a:t>Kṛṣṇa</a:t>
            </a:r>
            <a:r>
              <a:rPr lang="en-US" sz="1600" b="1" dirty="0"/>
              <a:t>, whose </a:t>
            </a:r>
            <a:r>
              <a:rPr lang="en-US" sz="1600" b="1" dirty="0">
                <a:highlight>
                  <a:srgbClr val="FFFF00"/>
                </a:highlight>
              </a:rPr>
              <a:t>glories and activities are pleasing to hear, at once appears on the seat of my heart</a:t>
            </a:r>
            <a:r>
              <a:rPr lang="en-US" sz="1600" b="1" dirty="0"/>
              <a:t>, as if called for, as soon as I begin to chant His holy activities.</a:t>
            </a:r>
          </a:p>
          <a:p>
            <a:pPr marL="514350" indent="-514350">
              <a:buFont typeface="+mj-lt"/>
              <a:buAutoNum type="arabicPeriod" startAt="30"/>
            </a:pPr>
            <a:r>
              <a:rPr lang="en-US" sz="1600" b="1" dirty="0"/>
              <a:t>It is personally experienced by me that those who are always full of cares and anxieties due to desiring contact of the senses with their </a:t>
            </a:r>
            <a:r>
              <a:rPr lang="en-US" sz="1600" b="1" dirty="0">
                <a:highlight>
                  <a:srgbClr val="FFFF00"/>
                </a:highlight>
              </a:rPr>
              <a:t>objects can cross the ocean of nescience on a most suitable boat — the constant chanting of the transcendental activities of the Personality of Godhead.</a:t>
            </a:r>
          </a:p>
        </p:txBody>
      </p:sp>
    </p:spTree>
    <p:extLst>
      <p:ext uri="{BB962C8B-B14F-4D97-AF65-F5344CB8AC3E}">
        <p14:creationId xmlns:p14="http://schemas.microsoft.com/office/powerpoint/2010/main" val="7843923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7439</TotalTime>
  <Words>5171</Words>
  <Application>Microsoft Macintosh PowerPoint</Application>
  <PresentationFormat>Widescreen</PresentationFormat>
  <Paragraphs>297</Paragraphs>
  <Slides>55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Arial</vt:lpstr>
      <vt:lpstr>Balaram</vt:lpstr>
      <vt:lpstr>Calibri</vt:lpstr>
      <vt:lpstr>Calibri Light</vt:lpstr>
      <vt:lpstr>Tw Cen MT</vt:lpstr>
      <vt:lpstr>Office Theme</vt:lpstr>
      <vt:lpstr>Transcendental Life of Narada Muni  SB 1.6 </vt:lpstr>
      <vt:lpstr>PowerPoint Presentation</vt:lpstr>
      <vt:lpstr>Question by Vyasadeva[1-4]</vt:lpstr>
      <vt:lpstr>Loving Mother dies and Narada takes that special mercy sets to travel alone to unknown lands[5-10]</vt:lpstr>
      <vt:lpstr>Travel Description[11-14] </vt:lpstr>
      <vt:lpstr>Meditation on Lord [15-19]</vt:lpstr>
      <vt:lpstr>Lord Spoke [20-24]</vt:lpstr>
      <vt:lpstr>Transcendental Journey [25-29]</vt:lpstr>
      <vt:lpstr>Narada Advice</vt:lpstr>
      <vt:lpstr>PowerPoint Presentation</vt:lpstr>
      <vt:lpstr>SB 1.6.35</vt:lpstr>
      <vt:lpstr>Yoga vs Bhakti :: Visvamitra vs ?? SB 1.6.35 - T2+P4</vt:lpstr>
      <vt:lpstr>SB 1.6.36</vt:lpstr>
      <vt:lpstr>Pure Devotee pastimes gives soul satisfaction SB 1.6.36 - T2+P4</vt:lpstr>
      <vt:lpstr>Narottam Das Thakur Ocean of compassion </vt:lpstr>
      <vt:lpstr>SB 1.6.37</vt:lpstr>
      <vt:lpstr>Surrender leads to Freedom SB 1.6.37 - T2+P4</vt:lpstr>
      <vt:lpstr>SB 1.6.38</vt:lpstr>
      <vt:lpstr>Glorification of Lord leads to endless bliss and cessation of distress SB 1.6.38 - T2+P4</vt:lpstr>
      <vt:lpstr>Quiz :Words and meanings 1.6.35</vt:lpstr>
      <vt:lpstr>Quiz :Words and meanings 1.6.35</vt:lpstr>
      <vt:lpstr>Take Home Points</vt:lpstr>
      <vt:lpstr>हरे कृष्णा</vt:lpstr>
      <vt:lpstr>Ups and Downs of Life</vt:lpstr>
      <vt:lpstr>जीवन के उतार चढ़ाव</vt:lpstr>
      <vt:lpstr>PowerPoint Presentation</vt:lpstr>
      <vt:lpstr>Tolerance </vt:lpstr>
      <vt:lpstr>Happiness increases when karma improves </vt:lpstr>
      <vt:lpstr>कर्म में सुधार होने पर खुशियाँ बढ़ती हैं</vt:lpstr>
      <vt:lpstr>यस्यास्ति भक्तिर्भगवत्यकिञ्चना सर्वैर्गुणैस्तत्र समासते सुरा: । हरावभक्तस्य कुतो महद्गुणा मनोरथेनासति धावतो बहि: ॥ १२ ॥</vt:lpstr>
      <vt:lpstr>Synonyms</vt:lpstr>
      <vt:lpstr>PowerPoint Presentation</vt:lpstr>
      <vt:lpstr>Reviving our original quality</vt:lpstr>
      <vt:lpstr>Qualities of Devotee Haridas Thakur</vt:lpstr>
      <vt:lpstr>PowerPoint Presentation</vt:lpstr>
      <vt:lpstr>Twenty-six good qualities of a Vaiṣṇava</vt:lpstr>
      <vt:lpstr>PowerPoint Presentation</vt:lpstr>
      <vt:lpstr>Patience leads to liberation</vt:lpstr>
      <vt:lpstr>No one knows His plan</vt:lpstr>
      <vt:lpstr>उसकी योजना कोई नहीं जानता</vt:lpstr>
      <vt:lpstr>The invisible actor</vt:lpstr>
      <vt:lpstr>अदृश्य अभिनेता</vt:lpstr>
      <vt:lpstr>Blame yourself not others – See only Krishna</vt:lpstr>
      <vt:lpstr>Points to remember</vt:lpstr>
      <vt:lpstr>कृपया याद रखें</vt:lpstr>
      <vt:lpstr>Eat sparingly and depend on Krishna</vt:lpstr>
      <vt:lpstr>We have to go!</vt:lpstr>
      <vt:lpstr>हमने जाना है</vt:lpstr>
      <vt:lpstr>Try and God will help you from within</vt:lpstr>
      <vt:lpstr>कोशिश करो और भगवान तुम्हारे भीतर से मदद करेंगे</vt:lpstr>
      <vt:lpstr>PowerPoint Presentation</vt:lpstr>
      <vt:lpstr>Dhruva Maharaj</vt:lpstr>
      <vt:lpstr>Life of Bhishma Deva</vt:lpstr>
      <vt:lpstr>Trials in life of Pandavas</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240</cp:revision>
  <dcterms:created xsi:type="dcterms:W3CDTF">2021-02-03T00:09:29Z</dcterms:created>
  <dcterms:modified xsi:type="dcterms:W3CDTF">2021-02-28T05:51:44Z</dcterms:modified>
</cp:coreProperties>
</file>